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3"/>
  </p:notesMasterIdLst>
  <p:sldIdLst>
    <p:sldId id="256" r:id="rId2"/>
    <p:sldId id="257" r:id="rId3"/>
    <p:sldId id="258" r:id="rId4"/>
    <p:sldId id="260" r:id="rId5"/>
    <p:sldId id="261" r:id="rId6"/>
    <p:sldId id="306" r:id="rId7"/>
    <p:sldId id="308" r:id="rId8"/>
    <p:sldId id="309" r:id="rId9"/>
    <p:sldId id="307" r:id="rId10"/>
    <p:sldId id="262" r:id="rId11"/>
    <p:sldId id="263" r:id="rId12"/>
    <p:sldId id="264" r:id="rId13"/>
    <p:sldId id="265" r:id="rId14"/>
    <p:sldId id="266" r:id="rId15"/>
    <p:sldId id="296" r:id="rId16"/>
    <p:sldId id="310" r:id="rId17"/>
    <p:sldId id="267" r:id="rId18"/>
    <p:sldId id="311" r:id="rId19"/>
    <p:sldId id="300" r:id="rId20"/>
    <p:sldId id="301" r:id="rId21"/>
    <p:sldId id="268" r:id="rId22"/>
    <p:sldId id="312" r:id="rId23"/>
    <p:sldId id="269" r:id="rId24"/>
    <p:sldId id="270" r:id="rId25"/>
    <p:sldId id="271" r:id="rId26"/>
    <p:sldId id="272" r:id="rId27"/>
    <p:sldId id="273" r:id="rId28"/>
    <p:sldId id="313" r:id="rId29"/>
    <p:sldId id="314" r:id="rId30"/>
    <p:sldId id="275" r:id="rId31"/>
    <p:sldId id="277" r:id="rId32"/>
    <p:sldId id="278" r:id="rId33"/>
    <p:sldId id="279" r:id="rId34"/>
    <p:sldId id="280" r:id="rId35"/>
    <p:sldId id="299" r:id="rId36"/>
    <p:sldId id="284" r:id="rId37"/>
    <p:sldId id="305" r:id="rId38"/>
    <p:sldId id="285" r:id="rId39"/>
    <p:sldId id="303" r:id="rId40"/>
    <p:sldId id="304" r:id="rId41"/>
    <p:sldId id="28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E4BEC-3977-4F41-91AA-323E17838EE3}" type="datetimeFigureOut">
              <a:rPr lang="en-US" smtClean="0"/>
              <a:pPr/>
              <a:t>10/6/2018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0EB01-C495-4033-BF96-D07F3AB558B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DCFF51A-32F2-4939-8AC3-48E403DAC8BE}" type="datetime1">
              <a:rPr lang="en-US" smtClean="0"/>
              <a:pPr/>
              <a:t>10/6/2018</a:t>
            </a:fld>
            <a:endParaRPr lang="en-US" dirty="0"/>
          </a:p>
        </p:txBody>
      </p:sp>
      <p:sp>
        <p:nvSpPr>
          <p:cNvPr id="17" name="Footer Placeholder 16"/>
          <p:cNvSpPr>
            <a:spLocks noGrp="1"/>
          </p:cNvSpPr>
          <p:nvPr>
            <p:ph type="ftr" sz="quarter" idx="11"/>
          </p:nvPr>
        </p:nvSpPr>
        <p:spPr/>
        <p:txBody>
          <a:bodyPr/>
          <a:lstStyle/>
          <a:p>
            <a:r>
              <a:rPr lang="en-US" dirty="0" smtClean="0"/>
              <a:t>Dr Inanch Mehmet Bsc MED MBBS FRACGP</a:t>
            </a:r>
            <a:endParaRPr lang="en-US" dirty="0"/>
          </a:p>
        </p:txBody>
      </p:sp>
      <p:sp>
        <p:nvSpPr>
          <p:cNvPr id="29" name="Slide Number Placeholder 28"/>
          <p:cNvSpPr>
            <a:spLocks noGrp="1"/>
          </p:cNvSpPr>
          <p:nvPr>
            <p:ph type="sldNum" sz="quarter" idx="12"/>
          </p:nvPr>
        </p:nvSpPr>
        <p:spPr/>
        <p:txBody>
          <a:bodyPr/>
          <a:lstStyle/>
          <a:p>
            <a:fld id="{11CB563E-0312-44A8-ADB5-381C4FB05756}"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10BA5A-36A1-43AE-846A-FEB830544FAF}" type="datetime1">
              <a:rPr lang="en-US" smtClean="0"/>
              <a:pPr/>
              <a:t>10/6/2018</a:t>
            </a:fld>
            <a:endParaRPr lang="en-US" dirty="0"/>
          </a:p>
        </p:txBody>
      </p:sp>
      <p:sp>
        <p:nvSpPr>
          <p:cNvPr id="5" name="Footer Placeholder 4"/>
          <p:cNvSpPr>
            <a:spLocks noGrp="1"/>
          </p:cNvSpPr>
          <p:nvPr>
            <p:ph type="ftr" sz="quarter" idx="11"/>
          </p:nvPr>
        </p:nvSpPr>
        <p:spPr/>
        <p:txBody>
          <a:bodyPr/>
          <a:lstStyle/>
          <a:p>
            <a:r>
              <a:rPr lang="en-US" dirty="0" smtClean="0"/>
              <a:t>Dr Inanch Mehmet Bsc MED MBBS FRACGP</a:t>
            </a:r>
            <a:endParaRPr lang="en-US" dirty="0"/>
          </a:p>
        </p:txBody>
      </p:sp>
      <p:sp>
        <p:nvSpPr>
          <p:cNvPr id="6" name="Slide Number Placeholder 5"/>
          <p:cNvSpPr>
            <a:spLocks noGrp="1"/>
          </p:cNvSpPr>
          <p:nvPr>
            <p:ph type="sldNum" sz="quarter" idx="12"/>
          </p:nvPr>
        </p:nvSpPr>
        <p:spPr/>
        <p:txBody>
          <a:bodyPr/>
          <a:lstStyle/>
          <a:p>
            <a:fld id="{11CB563E-0312-44A8-ADB5-381C4FB057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79832B-1138-42DC-8B8C-0337DBB996C2}" type="datetime1">
              <a:rPr lang="en-US" smtClean="0"/>
              <a:pPr/>
              <a:t>10/6/2018</a:t>
            </a:fld>
            <a:endParaRPr lang="en-US" dirty="0"/>
          </a:p>
        </p:txBody>
      </p:sp>
      <p:sp>
        <p:nvSpPr>
          <p:cNvPr id="5" name="Footer Placeholder 4"/>
          <p:cNvSpPr>
            <a:spLocks noGrp="1"/>
          </p:cNvSpPr>
          <p:nvPr>
            <p:ph type="ftr" sz="quarter" idx="11"/>
          </p:nvPr>
        </p:nvSpPr>
        <p:spPr/>
        <p:txBody>
          <a:bodyPr/>
          <a:lstStyle/>
          <a:p>
            <a:r>
              <a:rPr lang="en-US" dirty="0" smtClean="0"/>
              <a:t>Dr Inanch Mehmet Bsc MED MBBS FRACGP</a:t>
            </a:r>
            <a:endParaRPr lang="en-US" dirty="0"/>
          </a:p>
        </p:txBody>
      </p:sp>
      <p:sp>
        <p:nvSpPr>
          <p:cNvPr id="6" name="Slide Number Placeholder 5"/>
          <p:cNvSpPr>
            <a:spLocks noGrp="1"/>
          </p:cNvSpPr>
          <p:nvPr>
            <p:ph type="sldNum" sz="quarter" idx="12"/>
          </p:nvPr>
        </p:nvSpPr>
        <p:spPr/>
        <p:txBody>
          <a:bodyPr/>
          <a:lstStyle/>
          <a:p>
            <a:fld id="{11CB563E-0312-44A8-ADB5-381C4FB057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82AEFE-FCD0-478C-A82D-2005BA4FCA93}" type="datetime1">
              <a:rPr lang="en-US" smtClean="0"/>
              <a:pPr/>
              <a:t>10/6/2018</a:t>
            </a:fld>
            <a:endParaRPr lang="en-US" dirty="0"/>
          </a:p>
        </p:txBody>
      </p:sp>
      <p:sp>
        <p:nvSpPr>
          <p:cNvPr id="5" name="Footer Placeholder 4"/>
          <p:cNvSpPr>
            <a:spLocks noGrp="1"/>
          </p:cNvSpPr>
          <p:nvPr>
            <p:ph type="ftr" sz="quarter" idx="11"/>
          </p:nvPr>
        </p:nvSpPr>
        <p:spPr/>
        <p:txBody>
          <a:bodyPr/>
          <a:lstStyle/>
          <a:p>
            <a:r>
              <a:rPr lang="en-US" dirty="0" smtClean="0"/>
              <a:t>Dr Inanch Mehmet Bsc MED MBBS FRACGP</a:t>
            </a:r>
            <a:endParaRPr lang="en-US" dirty="0"/>
          </a:p>
        </p:txBody>
      </p:sp>
      <p:sp>
        <p:nvSpPr>
          <p:cNvPr id="6" name="Slide Number Placeholder 5"/>
          <p:cNvSpPr>
            <a:spLocks noGrp="1"/>
          </p:cNvSpPr>
          <p:nvPr>
            <p:ph type="sldNum" sz="quarter" idx="12"/>
          </p:nvPr>
        </p:nvSpPr>
        <p:spPr/>
        <p:txBody>
          <a:bodyPr/>
          <a:lstStyle/>
          <a:p>
            <a:fld id="{11CB563E-0312-44A8-ADB5-381C4FB0575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F6C478-793B-456A-8836-E565E045B58D}" type="datetime1">
              <a:rPr lang="en-US" smtClean="0"/>
              <a:pPr/>
              <a:t>10/6/2018</a:t>
            </a:fld>
            <a:endParaRPr lang="en-US" dirty="0"/>
          </a:p>
        </p:txBody>
      </p:sp>
      <p:sp>
        <p:nvSpPr>
          <p:cNvPr id="5" name="Footer Placeholder 4"/>
          <p:cNvSpPr>
            <a:spLocks noGrp="1"/>
          </p:cNvSpPr>
          <p:nvPr>
            <p:ph type="ftr" sz="quarter" idx="11"/>
          </p:nvPr>
        </p:nvSpPr>
        <p:spPr/>
        <p:txBody>
          <a:bodyPr/>
          <a:lstStyle/>
          <a:p>
            <a:r>
              <a:rPr lang="en-US" dirty="0" smtClean="0"/>
              <a:t>Dr Inanch Mehmet Bsc MED MBBS FRACGP</a:t>
            </a:r>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11CB563E-0312-44A8-ADB5-381C4FB0575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617854-286B-45FA-81ED-EE494F4D368C}" type="datetime1">
              <a:rPr lang="en-US" smtClean="0"/>
              <a:pPr/>
              <a:t>10/6/2018</a:t>
            </a:fld>
            <a:endParaRPr lang="en-US" dirty="0"/>
          </a:p>
        </p:txBody>
      </p:sp>
      <p:sp>
        <p:nvSpPr>
          <p:cNvPr id="6" name="Footer Placeholder 5"/>
          <p:cNvSpPr>
            <a:spLocks noGrp="1"/>
          </p:cNvSpPr>
          <p:nvPr>
            <p:ph type="ftr" sz="quarter" idx="11"/>
          </p:nvPr>
        </p:nvSpPr>
        <p:spPr/>
        <p:txBody>
          <a:bodyPr/>
          <a:lstStyle/>
          <a:p>
            <a:r>
              <a:rPr lang="en-US" dirty="0" smtClean="0"/>
              <a:t>Dr Inanch Mehmet Bsc MED MBBS FRACGP</a:t>
            </a:r>
            <a:endParaRPr lang="en-US" dirty="0"/>
          </a:p>
        </p:txBody>
      </p:sp>
      <p:sp>
        <p:nvSpPr>
          <p:cNvPr id="7" name="Slide Number Placeholder 6"/>
          <p:cNvSpPr>
            <a:spLocks noGrp="1"/>
          </p:cNvSpPr>
          <p:nvPr>
            <p:ph type="sldNum" sz="quarter" idx="12"/>
          </p:nvPr>
        </p:nvSpPr>
        <p:spPr/>
        <p:txBody>
          <a:bodyPr/>
          <a:lstStyle/>
          <a:p>
            <a:fld id="{11CB563E-0312-44A8-ADB5-381C4FB0575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4B5DAC-DF64-4648-B56B-8DF8A8D230E0}" type="datetime1">
              <a:rPr lang="en-US" smtClean="0"/>
              <a:pPr/>
              <a:t>10/6/2018</a:t>
            </a:fld>
            <a:endParaRPr lang="en-US" dirty="0"/>
          </a:p>
        </p:txBody>
      </p:sp>
      <p:sp>
        <p:nvSpPr>
          <p:cNvPr id="8" name="Footer Placeholder 7"/>
          <p:cNvSpPr>
            <a:spLocks noGrp="1"/>
          </p:cNvSpPr>
          <p:nvPr>
            <p:ph type="ftr" sz="quarter" idx="11"/>
          </p:nvPr>
        </p:nvSpPr>
        <p:spPr/>
        <p:txBody>
          <a:bodyPr/>
          <a:lstStyle/>
          <a:p>
            <a:r>
              <a:rPr lang="en-US" dirty="0" smtClean="0"/>
              <a:t>Dr Inanch Mehmet Bsc MED MBBS FRACGP</a:t>
            </a:r>
            <a:endParaRPr lang="en-US" dirty="0"/>
          </a:p>
        </p:txBody>
      </p:sp>
      <p:sp>
        <p:nvSpPr>
          <p:cNvPr id="9" name="Slide Number Placeholder 8"/>
          <p:cNvSpPr>
            <a:spLocks noGrp="1"/>
          </p:cNvSpPr>
          <p:nvPr>
            <p:ph type="sldNum" sz="quarter" idx="12"/>
          </p:nvPr>
        </p:nvSpPr>
        <p:spPr/>
        <p:txBody>
          <a:bodyPr/>
          <a:lstStyle/>
          <a:p>
            <a:fld id="{11CB563E-0312-44A8-ADB5-381C4FB0575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80652D-DEEA-4287-8C39-F608BA06571A}" type="datetime1">
              <a:rPr lang="en-US" smtClean="0"/>
              <a:pPr/>
              <a:t>10/6/2018</a:t>
            </a:fld>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522C1-9D9E-435C-A552-FB62C0442854}" type="datetime1">
              <a:rPr lang="en-US" smtClean="0"/>
              <a:pPr/>
              <a:t>10/6/2018</a:t>
            </a:fld>
            <a:endParaRPr lang="en-US" dirty="0"/>
          </a:p>
        </p:txBody>
      </p:sp>
      <p:sp>
        <p:nvSpPr>
          <p:cNvPr id="3" name="Footer Placeholder 2"/>
          <p:cNvSpPr>
            <a:spLocks noGrp="1"/>
          </p:cNvSpPr>
          <p:nvPr>
            <p:ph type="ftr" sz="quarter" idx="11"/>
          </p:nvPr>
        </p:nvSpPr>
        <p:spPr/>
        <p:txBody>
          <a:bodyPr/>
          <a:lstStyle/>
          <a:p>
            <a:r>
              <a:rPr lang="en-US" dirty="0" smtClean="0"/>
              <a:t>Dr Inanch Mehmet Bsc MED MBBS FRACGP</a:t>
            </a:r>
            <a:endParaRPr lang="en-US" dirty="0"/>
          </a:p>
        </p:txBody>
      </p:sp>
      <p:sp>
        <p:nvSpPr>
          <p:cNvPr id="4" name="Slide Number Placeholder 3"/>
          <p:cNvSpPr>
            <a:spLocks noGrp="1"/>
          </p:cNvSpPr>
          <p:nvPr>
            <p:ph type="sldNum" sz="quarter" idx="12"/>
          </p:nvPr>
        </p:nvSpPr>
        <p:spPr/>
        <p:txBody>
          <a:bodyPr/>
          <a:lstStyle/>
          <a:p>
            <a:fld id="{11CB563E-0312-44A8-ADB5-381C4FB057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C52880-2651-462B-8EF6-1EACA036BE48}" type="datetime1">
              <a:rPr lang="en-US" smtClean="0"/>
              <a:pPr/>
              <a:t>10/6/2018</a:t>
            </a:fld>
            <a:endParaRPr lang="en-US" dirty="0"/>
          </a:p>
        </p:txBody>
      </p:sp>
      <p:sp>
        <p:nvSpPr>
          <p:cNvPr id="6" name="Footer Placeholder 5"/>
          <p:cNvSpPr>
            <a:spLocks noGrp="1"/>
          </p:cNvSpPr>
          <p:nvPr>
            <p:ph type="ftr" sz="quarter" idx="11"/>
          </p:nvPr>
        </p:nvSpPr>
        <p:spPr/>
        <p:txBody>
          <a:bodyPr/>
          <a:lstStyle/>
          <a:p>
            <a:r>
              <a:rPr lang="en-US" dirty="0" smtClean="0"/>
              <a:t>Dr Inanch Mehmet Bsc MED MBBS FRACGP</a:t>
            </a:r>
            <a:endParaRPr lang="en-US" dirty="0"/>
          </a:p>
        </p:txBody>
      </p:sp>
      <p:sp>
        <p:nvSpPr>
          <p:cNvPr id="7" name="Slide Number Placeholder 6"/>
          <p:cNvSpPr>
            <a:spLocks noGrp="1"/>
          </p:cNvSpPr>
          <p:nvPr>
            <p:ph type="sldNum" sz="quarter" idx="12"/>
          </p:nvPr>
        </p:nvSpPr>
        <p:spPr/>
        <p:txBody>
          <a:bodyPr/>
          <a:lstStyle/>
          <a:p>
            <a:fld id="{11CB563E-0312-44A8-ADB5-381C4FB0575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C230F3-6445-4747-8191-D1EF47A08AF3}" type="datetime1">
              <a:rPr lang="en-US" smtClean="0"/>
              <a:pPr/>
              <a:t>10/6/2018</a:t>
            </a:fld>
            <a:endParaRPr lang="en-US" dirty="0"/>
          </a:p>
        </p:txBody>
      </p:sp>
      <p:sp>
        <p:nvSpPr>
          <p:cNvPr id="6" name="Footer Placeholder 5"/>
          <p:cNvSpPr>
            <a:spLocks noGrp="1"/>
          </p:cNvSpPr>
          <p:nvPr>
            <p:ph type="ftr" sz="quarter" idx="11"/>
          </p:nvPr>
        </p:nvSpPr>
        <p:spPr/>
        <p:txBody>
          <a:bodyPr/>
          <a:lstStyle/>
          <a:p>
            <a:r>
              <a:rPr lang="en-US" dirty="0" smtClean="0"/>
              <a:t>Dr Inanch Mehmet Bsc MED MBBS FRACGP</a:t>
            </a:r>
            <a:endParaRPr lang="en-US" dirty="0"/>
          </a:p>
        </p:txBody>
      </p:sp>
      <p:sp>
        <p:nvSpPr>
          <p:cNvPr id="7" name="Slide Number Placeholder 6"/>
          <p:cNvSpPr>
            <a:spLocks noGrp="1"/>
          </p:cNvSpPr>
          <p:nvPr>
            <p:ph type="sldNum" sz="quarter" idx="12"/>
          </p:nvPr>
        </p:nvSpPr>
        <p:spPr/>
        <p:txBody>
          <a:bodyPr/>
          <a:lstStyle/>
          <a:p>
            <a:fld id="{11CB563E-0312-44A8-ADB5-381C4FB0575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CF19390-2267-4C51-BF5C-607571936FCC}" type="datetime1">
              <a:rPr lang="en-US" smtClean="0"/>
              <a:pPr/>
              <a:t>10/6/2018</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dirty="0" smtClean="0"/>
              <a:t>Dr Inanch Mehmet Bsc MED MBBS FRACGP</a:t>
            </a:r>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1CB563E-0312-44A8-ADB5-381C4FB05756}"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772400" cy="1800200"/>
          </a:xfrm>
        </p:spPr>
        <p:txBody>
          <a:bodyPr>
            <a:normAutofit fontScale="90000"/>
          </a:bodyPr>
          <a:lstStyle/>
          <a:p>
            <a:pPr>
              <a:lnSpc>
                <a:spcPct val="115000"/>
              </a:lnSpc>
              <a:spcAft>
                <a:spcPts val="1000"/>
              </a:spcAft>
            </a:pPr>
            <a:r>
              <a:rPr lang="en-AU" b="1" u="sng" dirty="0">
                <a:ea typeface="Calibri"/>
                <a:cs typeface="Times New Roman"/>
              </a:rPr>
              <a:t>An Approach to Integrative </a:t>
            </a:r>
            <a:r>
              <a:rPr lang="en-AU" b="1" u="sng" dirty="0" smtClean="0">
                <a:ea typeface="Calibri"/>
                <a:cs typeface="Times New Roman"/>
              </a:rPr>
              <a:t>Management</a:t>
            </a:r>
            <a:endParaRPr lang="en-US" sz="3200" dirty="0">
              <a:ea typeface="Calibri"/>
              <a:cs typeface="Times New Roman"/>
            </a:endParaRPr>
          </a:p>
        </p:txBody>
      </p:sp>
      <p:sp>
        <p:nvSpPr>
          <p:cNvPr id="5" name="Footer Placeholder 4"/>
          <p:cNvSpPr>
            <a:spLocks noGrp="1"/>
          </p:cNvSpPr>
          <p:nvPr>
            <p:ph type="ftr" sz="quarter" idx="11"/>
          </p:nvPr>
        </p:nvSpPr>
        <p:spPr/>
        <p:txBody>
          <a:bodyPr/>
          <a:lstStyle/>
          <a:p>
            <a:r>
              <a:rPr lang="en-US" dirty="0" smtClean="0"/>
              <a:t>Dr Inanch Mehmet Bsc MED MBBS FRACGP</a:t>
            </a:r>
            <a:endParaRPr lang="en-US" dirty="0"/>
          </a:p>
        </p:txBody>
      </p:sp>
      <p:sp>
        <p:nvSpPr>
          <p:cNvPr id="4" name="Slide Number Placeholder 3"/>
          <p:cNvSpPr>
            <a:spLocks noGrp="1"/>
          </p:cNvSpPr>
          <p:nvPr>
            <p:ph type="sldNum" sz="quarter" idx="12"/>
          </p:nvPr>
        </p:nvSpPr>
        <p:spPr/>
        <p:txBody>
          <a:bodyPr/>
          <a:lstStyle/>
          <a:p>
            <a:fld id="{11CB563E-0312-44A8-ADB5-381C4FB05756}" type="slidenum">
              <a:rPr lang="en-US" smtClean="0"/>
              <a:pPr/>
              <a:t>1</a:t>
            </a:fld>
            <a:endParaRPr lang="en-US" dirty="0"/>
          </a:p>
        </p:txBody>
      </p:sp>
      <p:sp>
        <p:nvSpPr>
          <p:cNvPr id="3" name="Subtitle 2"/>
          <p:cNvSpPr>
            <a:spLocks noGrp="1"/>
          </p:cNvSpPr>
          <p:nvPr>
            <p:ph type="subTitle" idx="1"/>
          </p:nvPr>
        </p:nvSpPr>
        <p:spPr>
          <a:xfrm>
            <a:off x="1403648" y="2060848"/>
            <a:ext cx="6400800" cy="2160240"/>
          </a:xfrm>
        </p:spPr>
        <p:txBody>
          <a:bodyPr/>
          <a:lstStyle/>
          <a:p>
            <a:endParaRPr lang="en-AU" dirty="0" smtClean="0">
              <a:solidFill>
                <a:schemeClr val="tx1"/>
              </a:solidFill>
            </a:endParaRPr>
          </a:p>
          <a:p>
            <a:r>
              <a:rPr lang="en-AU" dirty="0" smtClean="0">
                <a:solidFill>
                  <a:schemeClr val="tx1"/>
                </a:solidFill>
              </a:rPr>
              <a:t>Dr Inanch Mehmet </a:t>
            </a:r>
          </a:p>
        </p:txBody>
      </p:sp>
      <p:pic>
        <p:nvPicPr>
          <p:cNvPr id="6" name="Picture 5" descr="logo.jpg"/>
          <p:cNvPicPr>
            <a:picLocks noChangeAspect="1"/>
          </p:cNvPicPr>
          <p:nvPr/>
        </p:nvPicPr>
        <p:blipFill>
          <a:blip r:embed="rId2" cstate="print"/>
          <a:stretch>
            <a:fillRect/>
          </a:stretch>
        </p:blipFill>
        <p:spPr>
          <a:xfrm>
            <a:off x="1979712" y="3212976"/>
            <a:ext cx="5429788" cy="298746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DIET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AU" dirty="0"/>
              <a:t>Different diets may benefit  different conditions e.g. ;</a:t>
            </a:r>
            <a:endParaRPr lang="en-US" dirty="0"/>
          </a:p>
          <a:p>
            <a:pPr lvl="0"/>
            <a:r>
              <a:rPr lang="en-AU" dirty="0"/>
              <a:t>Specific carbohydrate diet; </a:t>
            </a:r>
            <a:r>
              <a:rPr lang="en-US" dirty="0"/>
              <a:t>Crohn’s Disease</a:t>
            </a:r>
            <a:r>
              <a:rPr lang="en-US" dirty="0" smtClean="0"/>
              <a:t>, Ulcerative </a:t>
            </a:r>
            <a:r>
              <a:rPr lang="en-US" dirty="0"/>
              <a:t>Colitis, </a:t>
            </a:r>
            <a:r>
              <a:rPr lang="en-US" dirty="0" smtClean="0"/>
              <a:t>celiac </a:t>
            </a:r>
            <a:r>
              <a:rPr lang="en-US" dirty="0"/>
              <a:t>Disease, Diverticulitis, Cystic Fibrosis, Chronic diarrhea and food intolerances, Autism, </a:t>
            </a:r>
            <a:r>
              <a:rPr lang="en-US" dirty="0" smtClean="0"/>
              <a:t>ADHD </a:t>
            </a:r>
          </a:p>
          <a:p>
            <a:pPr lvl="0"/>
            <a:r>
              <a:rPr lang="en-US" dirty="0" smtClean="0"/>
              <a:t>Autoimmune </a:t>
            </a:r>
            <a:r>
              <a:rPr lang="en-US" dirty="0"/>
              <a:t>paleo; Hashimoto’s Disease, Rheumatoid Arthritis, </a:t>
            </a:r>
            <a:r>
              <a:rPr lang="en-US" dirty="0" smtClean="0"/>
              <a:t>Celiac </a:t>
            </a:r>
            <a:r>
              <a:rPr lang="en-US" dirty="0"/>
              <a:t>Disease, Adrenal fatigue, Recurrent viral infections or low immunity, Poly Cystic Ovarian Syndrome (PCOS), Multiple Sclerosis, Sjogren’s ,Type 1 Diabetes , Lupus (SLE)</a:t>
            </a:r>
          </a:p>
          <a:p>
            <a:pPr lvl="0"/>
            <a:r>
              <a:rPr lang="en-US" dirty="0"/>
              <a:t>GAPS (gut brain connection); ADD/ADHD, Depression</a:t>
            </a:r>
            <a:r>
              <a:rPr lang="en-US" dirty="0" smtClean="0"/>
              <a:t>, ASD</a:t>
            </a:r>
            <a:r>
              <a:rPr lang="en-US" dirty="0"/>
              <a:t>, Dyslexia, OCD</a:t>
            </a:r>
            <a:r>
              <a:rPr lang="en-US" dirty="0" smtClean="0"/>
              <a:t>, Schizophrenia</a:t>
            </a:r>
            <a:r>
              <a:rPr lang="en-US" dirty="0"/>
              <a:t>, Anxiety, IBD (Crohn’s/UC)</a:t>
            </a:r>
          </a:p>
          <a:p>
            <a:pPr lvl="0"/>
            <a:r>
              <a:rPr lang="en-US" dirty="0"/>
              <a:t>FODMAPS; IBS (SIBO)</a:t>
            </a:r>
          </a:p>
          <a:p>
            <a:pPr lvl="0"/>
            <a:r>
              <a:rPr lang="en-US" dirty="0"/>
              <a:t>PALEO; anti-inflammatory, anti-obesity, diabetes/insulin </a:t>
            </a:r>
            <a:r>
              <a:rPr lang="en-US" dirty="0" smtClean="0"/>
              <a:t>resistance, </a:t>
            </a:r>
            <a:r>
              <a:rPr lang="en-US" dirty="0"/>
              <a:t>cardiovascular disease and lipids, PCOS.</a:t>
            </a:r>
          </a:p>
          <a:p>
            <a:pPr lvl="0"/>
            <a:r>
              <a:rPr lang="en-US" dirty="0"/>
              <a:t>Ketogenic;  cancer, </a:t>
            </a:r>
            <a:r>
              <a:rPr lang="en-US" dirty="0" smtClean="0"/>
              <a:t>obesity, Alzheimer's.</a:t>
            </a:r>
          </a:p>
          <a:p>
            <a:pPr lvl="0">
              <a:buNone/>
            </a:pPr>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Allergy and food sensitivities</a:t>
            </a:r>
            <a:endParaRPr lang="en-US" dirty="0"/>
          </a:p>
        </p:txBody>
      </p:sp>
      <p:sp>
        <p:nvSpPr>
          <p:cNvPr id="3" name="Content Placeholder 2"/>
          <p:cNvSpPr>
            <a:spLocks noGrp="1"/>
          </p:cNvSpPr>
          <p:nvPr>
            <p:ph idx="1"/>
          </p:nvPr>
        </p:nvSpPr>
        <p:spPr/>
        <p:txBody>
          <a:bodyPr>
            <a:normAutofit/>
          </a:bodyPr>
          <a:lstStyle/>
          <a:p>
            <a:r>
              <a:rPr lang="en-US" dirty="0"/>
              <a:t>After committing to a healthier diet of medicinal foods, it is possible to still suffer from less than optimal health.</a:t>
            </a:r>
          </a:p>
          <a:p>
            <a:r>
              <a:rPr lang="en-US" dirty="0"/>
              <a:t>Food allergies create immune complexes and neurotransmitter responses (opioid) leading to cravings and addicted high feelings .</a:t>
            </a:r>
          </a:p>
          <a:p>
            <a:pPr lvl="0"/>
            <a:r>
              <a:rPr lang="en-US" dirty="0"/>
              <a:t>wheat &gt;&gt;glidamorphin or gluteomorphine</a:t>
            </a:r>
          </a:p>
          <a:p>
            <a:pPr lvl="0"/>
            <a:r>
              <a:rPr lang="en-US" dirty="0"/>
              <a:t>dairy&gt;&gt;&gt;casomorphins</a:t>
            </a:r>
          </a:p>
          <a:p>
            <a:pPr lvl="0"/>
            <a:r>
              <a:rPr lang="en-US" dirty="0"/>
              <a:t>chocolate&gt;&gt;PEA(phenylethylamine) amphetamine like 	</a:t>
            </a:r>
          </a:p>
          <a:p>
            <a:pPr>
              <a:buNone/>
            </a:pPr>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Allergy and food sensitivities</a:t>
            </a:r>
            <a:endParaRPr lang="en-US" dirty="0"/>
          </a:p>
        </p:txBody>
      </p:sp>
      <p:sp>
        <p:nvSpPr>
          <p:cNvPr id="3" name="Content Placeholder 2"/>
          <p:cNvSpPr>
            <a:spLocks noGrp="1"/>
          </p:cNvSpPr>
          <p:nvPr>
            <p:ph idx="1"/>
          </p:nvPr>
        </p:nvSpPr>
        <p:spPr/>
        <p:txBody>
          <a:bodyPr/>
          <a:lstStyle/>
          <a:p>
            <a:pPr algn="ctr">
              <a:buNone/>
            </a:pPr>
            <a:r>
              <a:rPr lang="en-US" sz="4000" dirty="0"/>
              <a:t>IgE</a:t>
            </a:r>
          </a:p>
          <a:p>
            <a:pPr lvl="0"/>
            <a:r>
              <a:rPr lang="en-US" dirty="0" smtClean="0"/>
              <a:t>True </a:t>
            </a:r>
            <a:r>
              <a:rPr lang="en-US" dirty="0"/>
              <a:t>food allergies; acute, immediate reaction, lungs, skin, mucous membranes, digestive tract, airway. </a:t>
            </a:r>
          </a:p>
          <a:p>
            <a:pPr lvl="0"/>
            <a:r>
              <a:rPr lang="en-US" dirty="0"/>
              <a:t>Anaphylaxis,  breathing, swelling, rashes.</a:t>
            </a:r>
          </a:p>
          <a:p>
            <a:pPr lvl="0"/>
            <a:r>
              <a:rPr lang="en-US" dirty="0"/>
              <a:t>Permanent problem.</a:t>
            </a:r>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Allergy and food sensitivities</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sz="4300" dirty="0"/>
              <a:t>IgA</a:t>
            </a:r>
            <a:r>
              <a:rPr lang="en-US" dirty="0"/>
              <a:t>	</a:t>
            </a:r>
          </a:p>
          <a:p>
            <a:pPr lvl="0"/>
            <a:r>
              <a:rPr lang="en-US" dirty="0"/>
              <a:t>Affects mucus membranes; gut, nose, ears, eyes, vagina, saliva, tears </a:t>
            </a:r>
          </a:p>
          <a:p>
            <a:pPr algn="ctr">
              <a:buNone/>
            </a:pPr>
            <a:r>
              <a:rPr lang="en-US" sz="4300" dirty="0"/>
              <a:t>IgG	</a:t>
            </a:r>
          </a:p>
          <a:p>
            <a:pPr lvl="0"/>
            <a:r>
              <a:rPr lang="en-US" dirty="0"/>
              <a:t>Chronic  food sensitivities takes hours or days to appear. </a:t>
            </a:r>
          </a:p>
          <a:p>
            <a:pPr lvl="0"/>
            <a:r>
              <a:rPr lang="en-US" dirty="0"/>
              <a:t>Affects all body e.g.  gut problem, joint pain, lethargy, headaches, skin </a:t>
            </a:r>
          </a:p>
          <a:p>
            <a:pPr lvl="0"/>
            <a:r>
              <a:rPr lang="en-US" dirty="0"/>
              <a:t>Leaky gut</a:t>
            </a:r>
          </a:p>
          <a:p>
            <a:pPr lvl="0"/>
            <a:r>
              <a:rPr lang="en-US" dirty="0"/>
              <a:t>Elimination diet </a:t>
            </a:r>
            <a:endParaRPr lang="en-US" dirty="0" smtClean="0"/>
          </a:p>
          <a:p>
            <a:r>
              <a:rPr lang="en-US" dirty="0" smtClean="0"/>
              <a:t>Reversible can reintroduce foods after gut support</a:t>
            </a:r>
          </a:p>
          <a:p>
            <a:r>
              <a:rPr lang="en-US" dirty="0" smtClean="0"/>
              <a:t>Can test for these also  </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Digestion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Conditions; chronic </a:t>
            </a:r>
            <a:r>
              <a:rPr lang="en-US" dirty="0" err="1" smtClean="0"/>
              <a:t>diarrhoea</a:t>
            </a:r>
            <a:r>
              <a:rPr lang="en-US" dirty="0" smtClean="0"/>
              <a:t>, post meal bloating, IBS,SIBO,IBD, celiac, diabetes, Gallstones and post </a:t>
            </a:r>
            <a:r>
              <a:rPr lang="en-US" dirty="0" err="1" smtClean="0"/>
              <a:t>cholecystectomy</a:t>
            </a:r>
            <a:r>
              <a:rPr lang="en-US" dirty="0" smtClean="0"/>
              <a:t>, Cystic fibrosis; anyone&gt;35……</a:t>
            </a:r>
          </a:p>
          <a:p>
            <a:pPr>
              <a:buNone/>
            </a:pPr>
            <a:r>
              <a:rPr lang="en-US" dirty="0" smtClean="0"/>
              <a:t> </a:t>
            </a:r>
          </a:p>
          <a:p>
            <a:pPr>
              <a:buNone/>
            </a:pPr>
            <a:r>
              <a:rPr lang="en-US" dirty="0" smtClean="0"/>
              <a:t>Stool tests for digestive markers ; </a:t>
            </a:r>
          </a:p>
          <a:p>
            <a:pPr lvl="0"/>
            <a:r>
              <a:rPr lang="en-US" dirty="0" smtClean="0"/>
              <a:t>Pancreatic </a:t>
            </a:r>
            <a:r>
              <a:rPr lang="en-US" dirty="0"/>
              <a:t>elastase, </a:t>
            </a:r>
          </a:p>
          <a:p>
            <a:pPr lvl="0"/>
            <a:r>
              <a:rPr lang="en-US" dirty="0"/>
              <a:t>Chymotrypsin,</a:t>
            </a:r>
          </a:p>
          <a:p>
            <a:pPr lvl="0"/>
            <a:r>
              <a:rPr lang="en-US" dirty="0"/>
              <a:t>Faecal sIgA</a:t>
            </a:r>
          </a:p>
          <a:p>
            <a:pPr lvl="0"/>
            <a:r>
              <a:rPr lang="en-US" dirty="0"/>
              <a:t>Vegetable </a:t>
            </a:r>
            <a:r>
              <a:rPr lang="en-US" dirty="0" smtClean="0"/>
              <a:t>fibers </a:t>
            </a:r>
            <a:r>
              <a:rPr lang="en-US" dirty="0"/>
              <a:t>/faecal TGs</a:t>
            </a:r>
          </a:p>
          <a:p>
            <a:pPr lvl="0"/>
            <a:r>
              <a:rPr lang="en-US" dirty="0"/>
              <a:t>Putrefactive SCFAs</a:t>
            </a:r>
          </a:p>
          <a:p>
            <a:pPr>
              <a:buNone/>
            </a:pPr>
            <a:r>
              <a:rPr lang="en-US" dirty="0"/>
              <a:t> </a:t>
            </a:r>
          </a:p>
          <a:p>
            <a:r>
              <a:rPr lang="en-US" dirty="0" smtClean="0"/>
              <a:t>Correct </a:t>
            </a:r>
            <a:r>
              <a:rPr lang="en-US" dirty="0"/>
              <a:t>with; better chewing &gt;&gt;&gt;bone broth &gt;&gt;&gt;digestive enzymes , betaine.</a:t>
            </a:r>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Digestion</a:t>
            </a:r>
            <a:endParaRPr lang="en-US" b="1" dirty="0"/>
          </a:p>
        </p:txBody>
      </p:sp>
      <p:sp>
        <p:nvSpPr>
          <p:cNvPr id="3" name="Content Placeholder 2"/>
          <p:cNvSpPr>
            <a:spLocks noGrp="1"/>
          </p:cNvSpPr>
          <p:nvPr>
            <p:ph idx="1"/>
          </p:nvPr>
        </p:nvSpPr>
        <p:spPr/>
        <p:txBody>
          <a:bodyPr>
            <a:normAutofit lnSpcReduction="10000"/>
          </a:bodyPr>
          <a:lstStyle/>
          <a:p>
            <a:pPr algn="ctr">
              <a:buNone/>
            </a:pPr>
            <a:r>
              <a:rPr lang="en-AU" dirty="0" smtClean="0"/>
              <a:t>Small Intestinal Bacterial Overgrowth (SIBO)</a:t>
            </a:r>
          </a:p>
          <a:p>
            <a:r>
              <a:rPr lang="en-AU" sz="2400" dirty="0" smtClean="0"/>
              <a:t>Overgrowth of normal bacteria in the small intestine</a:t>
            </a:r>
          </a:p>
          <a:p>
            <a:r>
              <a:rPr lang="en-AU" sz="2400" dirty="0" smtClean="0"/>
              <a:t>Causes 60-80% of IBS .</a:t>
            </a:r>
          </a:p>
          <a:p>
            <a:r>
              <a:rPr lang="en-AU" sz="2400" dirty="0" smtClean="0"/>
              <a:t>Gets worse with prebiotics, some probiotics and even fibre.</a:t>
            </a:r>
          </a:p>
          <a:p>
            <a:r>
              <a:rPr lang="en-AU" sz="2400" dirty="0" smtClean="0"/>
              <a:t>Coeliac patients where GF diet does not resolve the symptoms. </a:t>
            </a:r>
          </a:p>
          <a:p>
            <a:r>
              <a:rPr lang="en-AU" sz="2400" dirty="0" smtClean="0"/>
              <a:t>Diagnosed by 100 minute breath test after lactulose ingested and methane and hydrogen is measured.</a:t>
            </a:r>
          </a:p>
          <a:p>
            <a:r>
              <a:rPr lang="en-AU" sz="2400" dirty="0" smtClean="0"/>
              <a:t>Treated with a specific biphasic dietary protocol + digestive aids, prokinetics, gut vitamins and antimicrobials.</a:t>
            </a:r>
          </a:p>
          <a:p>
            <a:pPr>
              <a:buNone/>
            </a:pPr>
            <a:endParaRPr lang="en-AU" sz="2000" dirty="0" smtClean="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Digestion</a:t>
            </a:r>
            <a:endParaRPr lang="en-US" b="1" dirty="0"/>
          </a:p>
        </p:txBody>
      </p:sp>
      <p:sp>
        <p:nvSpPr>
          <p:cNvPr id="3" name="Content Placeholder 2"/>
          <p:cNvSpPr>
            <a:spLocks noGrp="1"/>
          </p:cNvSpPr>
          <p:nvPr>
            <p:ph idx="1"/>
          </p:nvPr>
        </p:nvSpPr>
        <p:spPr/>
        <p:txBody>
          <a:bodyPr numCol="2">
            <a:normAutofit/>
          </a:bodyPr>
          <a:lstStyle/>
          <a:p>
            <a:pPr>
              <a:buNone/>
            </a:pPr>
            <a:endParaRPr lang="en-AU" sz="2000" dirty="0" smtClean="0"/>
          </a:p>
          <a:p>
            <a:pPr algn="ctr">
              <a:buNone/>
            </a:pPr>
            <a:r>
              <a:rPr lang="en-AU" sz="2200" b="1" dirty="0" smtClean="0"/>
              <a:t>Small Intestinal Bacterial Overgrowth (SIBO)</a:t>
            </a:r>
          </a:p>
          <a:p>
            <a:pPr>
              <a:buNone/>
            </a:pPr>
            <a:r>
              <a:rPr lang="en-AU" sz="2000" dirty="0" smtClean="0"/>
              <a:t>Symptoms include </a:t>
            </a:r>
          </a:p>
          <a:p>
            <a:r>
              <a:rPr lang="en-AU" sz="2000" dirty="0" smtClean="0"/>
              <a:t>constipation,</a:t>
            </a:r>
          </a:p>
          <a:p>
            <a:r>
              <a:rPr lang="en-AU" sz="2000" dirty="0" smtClean="0"/>
              <a:t>diarrhoea, </a:t>
            </a:r>
          </a:p>
          <a:p>
            <a:r>
              <a:rPr lang="en-AU" sz="2000" dirty="0" smtClean="0"/>
              <a:t>bloating, </a:t>
            </a:r>
          </a:p>
          <a:p>
            <a:r>
              <a:rPr lang="en-AU" sz="2000" dirty="0" smtClean="0"/>
              <a:t>wind, </a:t>
            </a:r>
          </a:p>
          <a:p>
            <a:r>
              <a:rPr lang="en-AU" sz="2000" dirty="0" smtClean="0"/>
              <a:t>abdominal pain, </a:t>
            </a:r>
          </a:p>
          <a:p>
            <a:r>
              <a:rPr lang="en-AU" sz="2000" dirty="0" smtClean="0"/>
              <a:t>nausea, </a:t>
            </a:r>
          </a:p>
          <a:p>
            <a:endParaRPr lang="en-AU" sz="2000" dirty="0" smtClean="0"/>
          </a:p>
          <a:p>
            <a:endParaRPr lang="en-AU" sz="2000" dirty="0" smtClean="0"/>
          </a:p>
          <a:p>
            <a:endParaRPr lang="en-AU" sz="2000" dirty="0" smtClean="0"/>
          </a:p>
          <a:p>
            <a:endParaRPr lang="en-AU" sz="2000" dirty="0" smtClean="0"/>
          </a:p>
          <a:p>
            <a:endParaRPr lang="en-AU" sz="2000" dirty="0" smtClean="0"/>
          </a:p>
          <a:p>
            <a:endParaRPr lang="en-AU" sz="2000" dirty="0" smtClean="0"/>
          </a:p>
          <a:p>
            <a:r>
              <a:rPr lang="en-AU" sz="2000" dirty="0" smtClean="0"/>
              <a:t>reflux,  </a:t>
            </a:r>
          </a:p>
          <a:p>
            <a:r>
              <a:rPr lang="en-AU" sz="2000" dirty="0" smtClean="0"/>
              <a:t>joint pain, </a:t>
            </a:r>
          </a:p>
          <a:p>
            <a:r>
              <a:rPr lang="en-AU" sz="2000" dirty="0" smtClean="0"/>
              <a:t>skin rashes, </a:t>
            </a:r>
          </a:p>
          <a:p>
            <a:r>
              <a:rPr lang="en-AU" sz="2000" dirty="0" smtClean="0"/>
              <a:t>oily stool, </a:t>
            </a:r>
          </a:p>
          <a:p>
            <a:r>
              <a:rPr lang="en-AU" sz="2000" dirty="0" smtClean="0"/>
              <a:t>leaky gut</a:t>
            </a:r>
          </a:p>
          <a:p>
            <a:r>
              <a:rPr lang="en-AU" sz="2000" dirty="0" smtClean="0"/>
              <a:t>food intolerances.</a:t>
            </a:r>
          </a:p>
          <a:p>
            <a:pPr>
              <a:buNone/>
            </a:pPr>
            <a:endParaRPr lang="en-AU" sz="2000" dirty="0" smtClean="0"/>
          </a:p>
          <a:p>
            <a:pPr>
              <a:buNone/>
            </a:pPr>
            <a:endParaRPr lang="en-US" sz="2000"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Gut </a:t>
            </a:r>
            <a:r>
              <a:rPr lang="en-US" b="1" dirty="0" smtClean="0"/>
              <a:t>Dysbiosis</a:t>
            </a:r>
            <a:endParaRPr lang="en-US" dirty="0"/>
          </a:p>
        </p:txBody>
      </p:sp>
      <p:sp>
        <p:nvSpPr>
          <p:cNvPr id="3" name="Content Placeholder 2"/>
          <p:cNvSpPr>
            <a:spLocks noGrp="1"/>
          </p:cNvSpPr>
          <p:nvPr>
            <p:ph idx="1"/>
          </p:nvPr>
        </p:nvSpPr>
        <p:spPr/>
        <p:txBody>
          <a:bodyPr>
            <a:normAutofit/>
          </a:bodyPr>
          <a:lstStyle/>
          <a:p>
            <a:pPr lvl="0"/>
            <a:r>
              <a:rPr lang="en-US" dirty="0"/>
              <a:t>All disease begins in the gut.</a:t>
            </a:r>
          </a:p>
          <a:p>
            <a:pPr lvl="0"/>
            <a:r>
              <a:rPr lang="en-US" dirty="0"/>
              <a:t>Good bacteria vs unwanted bacteria. </a:t>
            </a:r>
            <a:endParaRPr lang="en-US" dirty="0" smtClean="0"/>
          </a:p>
          <a:p>
            <a:pPr lvl="0"/>
            <a:r>
              <a:rPr lang="en-AU" dirty="0" smtClean="0"/>
              <a:t>Commensal organisms are all beneficial and colonize the gut soon after birth.</a:t>
            </a:r>
          </a:p>
          <a:p>
            <a:pPr lvl="0"/>
            <a:r>
              <a:rPr lang="en-AU" dirty="0" smtClean="0"/>
              <a:t>Commensal organisms produce metabolites however if unbalanced may produce an abundance or absence of these metabolites resulting in symptoms.</a:t>
            </a:r>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Gut Dysbiosis</a:t>
            </a:r>
            <a:endParaRPr lang="en-US" dirty="0"/>
          </a:p>
        </p:txBody>
      </p:sp>
      <p:sp>
        <p:nvSpPr>
          <p:cNvPr id="3" name="Content Placeholder 2"/>
          <p:cNvSpPr>
            <a:spLocks noGrp="1"/>
          </p:cNvSpPr>
          <p:nvPr>
            <p:ph idx="1"/>
          </p:nvPr>
        </p:nvSpPr>
        <p:spPr/>
        <p:txBody>
          <a:bodyPr/>
          <a:lstStyle/>
          <a:p>
            <a:pPr lvl="0"/>
            <a:r>
              <a:rPr lang="en-AU" sz="3600" dirty="0" smtClean="0"/>
              <a:t>Exogenous organisms (e.g.. Salmonella, shigella, campylobacter, parasites) often cause symptoms like diarrhoea and bloating but cannot colonize the gut.</a:t>
            </a:r>
            <a:endParaRPr lang="en-US" sz="3600" dirty="0" smtClean="0"/>
          </a:p>
          <a:p>
            <a:pPr lvl="0"/>
            <a:r>
              <a:rPr lang="en-US" sz="3600" dirty="0" smtClean="0"/>
              <a:t>Yeast; promotes inflammatory cytokines to rest of body and autoimmunity.</a:t>
            </a:r>
          </a:p>
          <a:p>
            <a:pPr>
              <a:buNone/>
            </a:pPr>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Gut Dysbiosis</a:t>
            </a:r>
            <a:endParaRPr lang="en-US" dirty="0"/>
          </a:p>
        </p:txBody>
      </p:sp>
      <p:sp>
        <p:nvSpPr>
          <p:cNvPr id="3" name="Content Placeholder 2"/>
          <p:cNvSpPr>
            <a:spLocks noGrp="1"/>
          </p:cNvSpPr>
          <p:nvPr>
            <p:ph idx="1"/>
          </p:nvPr>
        </p:nvSpPr>
        <p:spPr/>
        <p:txBody>
          <a:bodyPr>
            <a:normAutofit lnSpcReduction="10000"/>
          </a:bodyPr>
          <a:lstStyle/>
          <a:p>
            <a:pPr lvl="0">
              <a:buNone/>
            </a:pPr>
            <a:r>
              <a:rPr lang="en-US" sz="4000" dirty="0" smtClean="0"/>
              <a:t>Dysbiosis affects </a:t>
            </a:r>
          </a:p>
          <a:p>
            <a:r>
              <a:rPr lang="en-US" sz="4000" dirty="0" smtClean="0"/>
              <a:t>Intestinal barrier (leaky gut), </a:t>
            </a:r>
          </a:p>
          <a:p>
            <a:r>
              <a:rPr lang="en-US" sz="4000" dirty="0" smtClean="0"/>
              <a:t>Absorption of nutrients,  </a:t>
            </a:r>
          </a:p>
          <a:p>
            <a:r>
              <a:rPr lang="en-US" sz="4000" dirty="0" smtClean="0"/>
              <a:t>Immune system and autoimmunity</a:t>
            </a:r>
          </a:p>
          <a:p>
            <a:r>
              <a:rPr lang="en-US" sz="4000" dirty="0" smtClean="0"/>
              <a:t>Neuroinflammation and GUT-BRAIN connection.</a:t>
            </a:r>
          </a:p>
          <a:p>
            <a:pPr>
              <a:buNone/>
            </a:pPr>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Integrative Medicine?</a:t>
            </a:r>
            <a:endParaRPr lang="en-US" dirty="0"/>
          </a:p>
        </p:txBody>
      </p:sp>
      <p:sp>
        <p:nvSpPr>
          <p:cNvPr id="3" name="Content Placeholder 2"/>
          <p:cNvSpPr>
            <a:spLocks noGrp="1"/>
          </p:cNvSpPr>
          <p:nvPr>
            <p:ph idx="1"/>
          </p:nvPr>
        </p:nvSpPr>
        <p:spPr/>
        <p:txBody>
          <a:bodyPr>
            <a:normAutofit/>
          </a:bodyPr>
          <a:lstStyle/>
          <a:p>
            <a:r>
              <a:rPr lang="en-US" dirty="0"/>
              <a:t>Conventional </a:t>
            </a:r>
            <a:r>
              <a:rPr lang="en-US" dirty="0" smtClean="0"/>
              <a:t>Medicine addresses </a:t>
            </a:r>
            <a:r>
              <a:rPr lang="en-US" dirty="0"/>
              <a:t>a person’s </a:t>
            </a:r>
            <a:r>
              <a:rPr lang="en-US" dirty="0" smtClean="0"/>
              <a:t>symptoms</a:t>
            </a:r>
            <a:r>
              <a:rPr lang="en-US" dirty="0"/>
              <a:t> </a:t>
            </a:r>
            <a:r>
              <a:rPr lang="en-US" dirty="0" smtClean="0"/>
              <a:t>to treat </a:t>
            </a:r>
            <a:r>
              <a:rPr lang="en-US" dirty="0"/>
              <a:t>the immediate </a:t>
            </a:r>
            <a:r>
              <a:rPr lang="en-US" dirty="0" smtClean="0"/>
              <a:t>problem</a:t>
            </a:r>
            <a:r>
              <a:rPr lang="en-US" dirty="0"/>
              <a:t> </a:t>
            </a:r>
            <a:r>
              <a:rPr lang="en-US" dirty="0" smtClean="0"/>
              <a:t>which is usually acute and diagnosis centered e.g.. virus ,broken bone etc..</a:t>
            </a:r>
          </a:p>
          <a:p>
            <a:r>
              <a:rPr lang="en-US" dirty="0" smtClean="0"/>
              <a:t>Integrative Medicine focuses on why those symptoms exist in the first place and is whole person related.</a:t>
            </a:r>
          </a:p>
          <a:p>
            <a:r>
              <a:rPr lang="en-AU" dirty="0" smtClean="0"/>
              <a:t>Systems are interrelated rather than isolated in integrative medicine.</a:t>
            </a:r>
            <a:endParaRPr lang="en-US" dirty="0" smtClean="0"/>
          </a:p>
          <a:p>
            <a:pPr>
              <a:buNone/>
            </a:pPr>
            <a:endParaRPr lang="en-US" dirty="0"/>
          </a:p>
          <a:p>
            <a:pPr>
              <a:buNone/>
            </a:pPr>
            <a:endParaRPr lang="en-US" dirty="0"/>
          </a:p>
        </p:txBody>
      </p:sp>
      <p:sp>
        <p:nvSpPr>
          <p:cNvPr id="5" name="Footer Placeholder 4"/>
          <p:cNvSpPr>
            <a:spLocks noGrp="1"/>
          </p:cNvSpPr>
          <p:nvPr>
            <p:ph type="ftr" sz="quarter" idx="11"/>
          </p:nvPr>
        </p:nvSpPr>
        <p:spPr/>
        <p:txBody>
          <a:bodyPr/>
          <a:lstStyle/>
          <a:p>
            <a:r>
              <a:rPr lang="en-US" dirty="0" smtClean="0"/>
              <a:t>Dr Inanch Mehmet Bsc MED MBBS FRACGP</a:t>
            </a:r>
            <a:endParaRPr lang="en-US" dirty="0"/>
          </a:p>
        </p:txBody>
      </p:sp>
      <p:sp>
        <p:nvSpPr>
          <p:cNvPr id="4" name="Slide Number Placeholder 3"/>
          <p:cNvSpPr>
            <a:spLocks noGrp="1"/>
          </p:cNvSpPr>
          <p:nvPr>
            <p:ph type="sldNum" sz="quarter" idx="12"/>
          </p:nvPr>
        </p:nvSpPr>
        <p:spPr/>
        <p:txBody>
          <a:bodyPr/>
          <a:lstStyle/>
          <a:p>
            <a:fld id="{11CB563E-0312-44A8-ADB5-381C4FB05756}"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Gut Dysbiosis</a:t>
            </a: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en-AU" dirty="0" smtClean="0"/>
              <a:t>Symptoms</a:t>
            </a:r>
          </a:p>
          <a:p>
            <a:pPr lvl="0"/>
            <a:r>
              <a:rPr lang="en-AU" dirty="0" smtClean="0"/>
              <a:t>Memory and Concentration impairment (Alzheimer's)</a:t>
            </a:r>
          </a:p>
          <a:p>
            <a:pPr lvl="0"/>
            <a:r>
              <a:rPr lang="en-AU" dirty="0" smtClean="0"/>
              <a:t>Fatigue</a:t>
            </a:r>
          </a:p>
          <a:p>
            <a:pPr lvl="0"/>
            <a:r>
              <a:rPr lang="en-AU" dirty="0" smtClean="0"/>
              <a:t>Insomnia</a:t>
            </a:r>
          </a:p>
          <a:p>
            <a:pPr lvl="0"/>
            <a:r>
              <a:rPr lang="en-AU" dirty="0" smtClean="0"/>
              <a:t>Anxiety/Depression</a:t>
            </a:r>
          </a:p>
          <a:p>
            <a:pPr lvl="0"/>
            <a:r>
              <a:rPr lang="en-AU" dirty="0" smtClean="0"/>
              <a:t>Constipation/Diarrhoea</a:t>
            </a:r>
          </a:p>
          <a:p>
            <a:pPr lvl="0"/>
            <a:r>
              <a:rPr lang="en-AU" dirty="0" smtClean="0"/>
              <a:t>Night sweats </a:t>
            </a:r>
          </a:p>
          <a:p>
            <a:pPr lvl="0"/>
            <a:r>
              <a:rPr lang="en-AU" dirty="0" smtClean="0"/>
              <a:t>Implications in Autism and ADHD</a:t>
            </a:r>
          </a:p>
          <a:p>
            <a:pPr>
              <a:buNone/>
            </a:pPr>
            <a:r>
              <a:rPr lang="en-AU" dirty="0" smtClean="0"/>
              <a:t>Investigations</a:t>
            </a:r>
            <a:endParaRPr lang="en-US" dirty="0" smtClean="0"/>
          </a:p>
          <a:p>
            <a:pPr lvl="0"/>
            <a:r>
              <a:rPr lang="en-US" dirty="0" smtClean="0"/>
              <a:t>Stool tests like CSA and Bioscreen. </a:t>
            </a:r>
          </a:p>
          <a:p>
            <a:r>
              <a:rPr lang="en-US" dirty="0" smtClean="0"/>
              <a:t>Zonulin ? for gut barrier testing.</a:t>
            </a:r>
          </a:p>
          <a:p>
            <a:pPr lvl="0"/>
            <a:endParaRPr lang="en-AU" dirty="0" smtClean="0"/>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b="1" dirty="0" smtClean="0"/>
              <a:t>EFA Balance</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lvl="0"/>
            <a:r>
              <a:rPr lang="en-US" sz="3600" dirty="0"/>
              <a:t>Essential</a:t>
            </a:r>
          </a:p>
          <a:p>
            <a:pPr lvl="0"/>
            <a:r>
              <a:rPr lang="en-US" sz="3600" dirty="0"/>
              <a:t>Deficiency / imbalance very common </a:t>
            </a:r>
          </a:p>
          <a:p>
            <a:pPr lvl="0"/>
            <a:r>
              <a:rPr lang="en-US" sz="3600" dirty="0"/>
              <a:t>Omega 3: other fats should be around 2:1</a:t>
            </a:r>
          </a:p>
          <a:p>
            <a:pPr lvl="0"/>
            <a:r>
              <a:rPr lang="en-US" sz="3600" dirty="0"/>
              <a:t>Standard Australian Diet (SAD) about 20:1 of sat/trans/monos:omega3</a:t>
            </a:r>
          </a:p>
          <a:p>
            <a:pPr lvl="0"/>
            <a:r>
              <a:rPr lang="en-US" sz="3600" dirty="0"/>
              <a:t>More efficient energy than carbs (9 cal/g vs 4 </a:t>
            </a:r>
            <a:r>
              <a:rPr lang="en-US" sz="3600" dirty="0" smtClean="0"/>
              <a:t>cal/g)</a:t>
            </a:r>
          </a:p>
          <a:p>
            <a:pPr lvl="0"/>
            <a:endParaRPr lang="en-US" dirty="0" smtClean="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b="1" dirty="0" smtClean="0"/>
              <a:t>EFA Balance</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a:bodyPr>
          <a:lstStyle/>
          <a:p>
            <a:pPr>
              <a:buNone/>
            </a:pPr>
            <a:r>
              <a:rPr lang="en-US" dirty="0" smtClean="0"/>
              <a:t>EFA Benefits include;</a:t>
            </a:r>
          </a:p>
          <a:p>
            <a:pPr lvl="0"/>
            <a:r>
              <a:rPr lang="en-US" dirty="0" smtClean="0"/>
              <a:t>Contain </a:t>
            </a:r>
            <a:r>
              <a:rPr lang="en-US" dirty="0"/>
              <a:t>fat-soluble vitamins</a:t>
            </a:r>
          </a:p>
          <a:p>
            <a:pPr lvl="0"/>
            <a:r>
              <a:rPr lang="en-US" dirty="0"/>
              <a:t>Build/repair cell membranes </a:t>
            </a:r>
          </a:p>
          <a:p>
            <a:pPr lvl="0"/>
            <a:r>
              <a:rPr lang="en-US" dirty="0"/>
              <a:t>Build </a:t>
            </a:r>
            <a:r>
              <a:rPr lang="en-US" dirty="0" smtClean="0"/>
              <a:t>hormones (cholesterol </a:t>
            </a:r>
            <a:r>
              <a:rPr lang="en-US" dirty="0"/>
              <a:t>is precursor)</a:t>
            </a:r>
          </a:p>
          <a:p>
            <a:pPr lvl="0"/>
            <a:r>
              <a:rPr lang="en-US" dirty="0"/>
              <a:t>Synthetic </a:t>
            </a:r>
            <a:r>
              <a:rPr lang="en-US" dirty="0" smtClean="0"/>
              <a:t>fats (vegetable oils) </a:t>
            </a:r>
            <a:r>
              <a:rPr lang="en-US" dirty="0"/>
              <a:t>more damaging to burn and create free radicals </a:t>
            </a:r>
          </a:p>
          <a:p>
            <a:pPr lvl="0"/>
            <a:r>
              <a:rPr lang="en-US" dirty="0"/>
              <a:t>Omega 3 =&gt; </a:t>
            </a:r>
            <a:r>
              <a:rPr lang="en-US" dirty="0" smtClean="0"/>
              <a:t>anti-inflammatory</a:t>
            </a:r>
            <a:endParaRPr lang="en-US" dirty="0"/>
          </a:p>
          <a:p>
            <a:pPr lvl="0"/>
            <a:r>
              <a:rPr lang="en-US" dirty="0"/>
              <a:t>Imbalance promotes chronic inflammation</a:t>
            </a:r>
          </a:p>
          <a:p>
            <a:pPr>
              <a:buNone/>
            </a:pPr>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EFA Balance</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a:t>Possible signs of omega 3 deficiency; </a:t>
            </a:r>
          </a:p>
          <a:p>
            <a:pPr lvl="0"/>
            <a:r>
              <a:rPr lang="en-US" dirty="0"/>
              <a:t>Cardiovascular disease</a:t>
            </a:r>
          </a:p>
          <a:p>
            <a:pPr lvl="0"/>
            <a:r>
              <a:rPr lang="en-US" dirty="0"/>
              <a:t>Skin; eczema, dry, red flaky skin around nose, cracked heels, acne, itchy ears</a:t>
            </a:r>
          </a:p>
          <a:p>
            <a:pPr lvl="0"/>
            <a:r>
              <a:rPr lang="en-US" dirty="0"/>
              <a:t>Brittle nails</a:t>
            </a:r>
          </a:p>
          <a:p>
            <a:pPr lvl="0"/>
            <a:r>
              <a:rPr lang="en-US" dirty="0"/>
              <a:t>Hair; alopecia, thinning, dandruff, dull</a:t>
            </a:r>
          </a:p>
          <a:p>
            <a:pPr lvl="0"/>
            <a:r>
              <a:rPr lang="en-US" dirty="0"/>
              <a:t>Poor wound healing</a:t>
            </a:r>
          </a:p>
          <a:p>
            <a:pPr lvl="0"/>
            <a:r>
              <a:rPr lang="en-US" dirty="0" smtClean="0"/>
              <a:t>Menstrual problems</a:t>
            </a:r>
            <a:endParaRPr lang="en-US" dirty="0"/>
          </a:p>
          <a:p>
            <a:pPr lvl="0"/>
            <a:r>
              <a:rPr lang="en-US" dirty="0"/>
              <a:t>Pterygium</a:t>
            </a:r>
          </a:p>
          <a:p>
            <a:pPr lvl="0"/>
            <a:r>
              <a:rPr lang="en-US" dirty="0"/>
              <a:t>Cold hands and feet</a:t>
            </a:r>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ANTIOXIDANTS</a:t>
            </a:r>
            <a:endParaRPr lang="en-US" dirty="0"/>
          </a:p>
        </p:txBody>
      </p:sp>
      <p:sp>
        <p:nvSpPr>
          <p:cNvPr id="3" name="Content Placeholder 2"/>
          <p:cNvSpPr>
            <a:spLocks noGrp="1"/>
          </p:cNvSpPr>
          <p:nvPr>
            <p:ph idx="1"/>
          </p:nvPr>
        </p:nvSpPr>
        <p:spPr/>
        <p:txBody>
          <a:bodyPr/>
          <a:lstStyle/>
          <a:p>
            <a:r>
              <a:rPr lang="en-US" dirty="0"/>
              <a:t>May assist in maintaining healthy DNA by quenching free radicals . </a:t>
            </a:r>
            <a:endParaRPr lang="en-US" dirty="0" smtClean="0"/>
          </a:p>
          <a:p>
            <a:r>
              <a:rPr lang="en-US" dirty="0" smtClean="0"/>
              <a:t>ROS (pro-oxidants) damages DNA</a:t>
            </a:r>
            <a:r>
              <a:rPr lang="en-US" dirty="0"/>
              <a:t>.</a:t>
            </a:r>
          </a:p>
          <a:p>
            <a:pPr fontAlgn="base"/>
            <a:r>
              <a:rPr lang="en-US" dirty="0"/>
              <a:t>Sometimes the body may not be producing enough antioxidants to help defend cells  putting the body into a state of ‘oxidative stress’ .</a:t>
            </a:r>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ANTIOXIDANTS</a:t>
            </a:r>
            <a:endParaRPr lang="en-US" dirty="0"/>
          </a:p>
        </p:txBody>
      </p:sp>
      <p:sp>
        <p:nvSpPr>
          <p:cNvPr id="3" name="Content Placeholder 2"/>
          <p:cNvSpPr>
            <a:spLocks noGrp="1"/>
          </p:cNvSpPr>
          <p:nvPr>
            <p:ph idx="1"/>
          </p:nvPr>
        </p:nvSpPr>
        <p:spPr/>
        <p:txBody>
          <a:bodyPr>
            <a:normAutofit/>
          </a:bodyPr>
          <a:lstStyle/>
          <a:p>
            <a:pPr algn="ctr" fontAlgn="base">
              <a:buNone/>
            </a:pPr>
            <a:r>
              <a:rPr lang="en-US" dirty="0"/>
              <a:t>Causes of oxidative stress; </a:t>
            </a:r>
          </a:p>
          <a:p>
            <a:pPr lvl="0" fontAlgn="base"/>
            <a:r>
              <a:rPr lang="en-US" dirty="0"/>
              <a:t>Poor diet (low in antioxidant containing fruits and vegetables)</a:t>
            </a:r>
          </a:p>
          <a:p>
            <a:pPr lvl="0" fontAlgn="base"/>
            <a:r>
              <a:rPr lang="en-US" dirty="0"/>
              <a:t>Environmental influences e.g. pollution, pesticides, heavy metals, smoking, alcohol.</a:t>
            </a:r>
          </a:p>
          <a:p>
            <a:pPr lvl="0" fontAlgn="base"/>
            <a:r>
              <a:rPr lang="en-US" dirty="0"/>
              <a:t>Chronic inflammation</a:t>
            </a:r>
          </a:p>
          <a:p>
            <a:pPr lvl="0" fontAlgn="base"/>
            <a:r>
              <a:rPr lang="en-US" dirty="0"/>
              <a:t>Stress</a:t>
            </a:r>
          </a:p>
          <a:p>
            <a:pPr lvl="0" fontAlgn="base"/>
            <a:r>
              <a:rPr lang="en-US" dirty="0"/>
              <a:t>Genetic factors: related to poor liver detoxification and methylation ability.</a:t>
            </a:r>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ANTIOXIDANTS</a:t>
            </a:r>
            <a:endParaRPr lang="en-US" dirty="0"/>
          </a:p>
        </p:txBody>
      </p:sp>
      <p:sp>
        <p:nvSpPr>
          <p:cNvPr id="3" name="Content Placeholder 2"/>
          <p:cNvSpPr>
            <a:spLocks noGrp="1"/>
          </p:cNvSpPr>
          <p:nvPr>
            <p:ph idx="1"/>
          </p:nvPr>
        </p:nvSpPr>
        <p:spPr/>
        <p:txBody>
          <a:bodyPr>
            <a:normAutofit/>
          </a:bodyPr>
          <a:lstStyle/>
          <a:p>
            <a:pPr algn="ctr" fontAlgn="base">
              <a:buNone/>
            </a:pPr>
            <a:r>
              <a:rPr lang="en-US" dirty="0"/>
              <a:t>Signs may include:</a:t>
            </a:r>
          </a:p>
          <a:p>
            <a:pPr lvl="0" fontAlgn="base"/>
            <a:r>
              <a:rPr lang="en-US" dirty="0"/>
              <a:t>Increased signs of ageing such as premature wrinkles and </a:t>
            </a:r>
            <a:r>
              <a:rPr lang="en-US" dirty="0" smtClean="0"/>
              <a:t>graying </a:t>
            </a:r>
            <a:r>
              <a:rPr lang="en-US" dirty="0"/>
              <a:t>hair</a:t>
            </a:r>
          </a:p>
          <a:p>
            <a:pPr lvl="0" fontAlgn="base"/>
            <a:r>
              <a:rPr lang="en-US" dirty="0"/>
              <a:t>Increased susceptibility to infections</a:t>
            </a:r>
          </a:p>
          <a:p>
            <a:pPr lvl="0" fontAlgn="base"/>
            <a:r>
              <a:rPr lang="en-US" dirty="0"/>
              <a:t>Headaches</a:t>
            </a:r>
          </a:p>
          <a:p>
            <a:pPr lvl="0" fontAlgn="base"/>
            <a:r>
              <a:rPr lang="en-US" dirty="0"/>
              <a:t>Fatigue</a:t>
            </a:r>
          </a:p>
          <a:p>
            <a:pPr lvl="0" fontAlgn="base"/>
            <a:r>
              <a:rPr lang="en-US" dirty="0"/>
              <a:t>Memory loss and/or brain fog</a:t>
            </a:r>
          </a:p>
          <a:p>
            <a:r>
              <a:rPr lang="en-US" dirty="0"/>
              <a:t>Muscle and/or joint pain</a:t>
            </a:r>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LIVER DETOXIFICATION</a:t>
            </a:r>
            <a:endParaRPr lang="en-US" dirty="0"/>
          </a:p>
        </p:txBody>
      </p:sp>
      <p:sp>
        <p:nvSpPr>
          <p:cNvPr id="3" name="Content Placeholder 2"/>
          <p:cNvSpPr>
            <a:spLocks noGrp="1"/>
          </p:cNvSpPr>
          <p:nvPr>
            <p:ph idx="1"/>
          </p:nvPr>
        </p:nvSpPr>
        <p:spPr/>
        <p:txBody>
          <a:bodyPr>
            <a:normAutofit/>
          </a:bodyPr>
          <a:lstStyle/>
          <a:p>
            <a:r>
              <a:rPr lang="en-US" dirty="0"/>
              <a:t>Converts fat soluble substances to water soluble substances for elimination .</a:t>
            </a:r>
          </a:p>
          <a:p>
            <a:pPr>
              <a:buNone/>
            </a:pPr>
            <a:r>
              <a:rPr lang="en-US" dirty="0"/>
              <a:t>Toxic 21</a:t>
            </a:r>
            <a:r>
              <a:rPr lang="en-US" baseline="30000" dirty="0"/>
              <a:t>st</a:t>
            </a:r>
            <a:r>
              <a:rPr lang="en-US" dirty="0"/>
              <a:t> century  living </a:t>
            </a:r>
            <a:r>
              <a:rPr lang="en-US" dirty="0" smtClean="0"/>
              <a:t> and chemicals are found in everyday products we use or consume e.g. </a:t>
            </a:r>
          </a:p>
          <a:p>
            <a:r>
              <a:rPr lang="en-US" dirty="0" smtClean="0"/>
              <a:t>heavy metals; Mercury fillings, Copper in tap water</a:t>
            </a:r>
          </a:p>
          <a:p>
            <a:r>
              <a:rPr lang="en-US" dirty="0" smtClean="0"/>
              <a:t>bisphenol </a:t>
            </a:r>
            <a:r>
              <a:rPr lang="en-US" dirty="0"/>
              <a:t>A, </a:t>
            </a:r>
            <a:r>
              <a:rPr lang="en-US" dirty="0" smtClean="0"/>
              <a:t>phthalates; plastics</a:t>
            </a:r>
          </a:p>
          <a:p>
            <a:r>
              <a:rPr lang="en-US" dirty="0" smtClean="0"/>
              <a:t>Pesticides and persistent organic pollutants (POPs) ; inorganic fruit and veg, dairy, meat ,chicken.</a:t>
            </a:r>
          </a:p>
          <a:p>
            <a:endParaRPr lang="en-US" dirty="0" smtClean="0"/>
          </a:p>
          <a:p>
            <a:pPr>
              <a:buNone/>
            </a:pPr>
            <a:endParaRPr lang="en-US" dirty="0" smtClean="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LIVER DETOXIFICATION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These </a:t>
            </a:r>
            <a:r>
              <a:rPr lang="en-US" dirty="0"/>
              <a:t>chemicals are ‘endocrine </a:t>
            </a:r>
            <a:r>
              <a:rPr lang="en-US" dirty="0" smtClean="0"/>
              <a:t>disrupting chemicals</a:t>
            </a:r>
            <a:r>
              <a:rPr lang="en-US" dirty="0"/>
              <a:t>’ (EDCs) and play a causal role in conditions such as </a:t>
            </a:r>
            <a:endParaRPr lang="en-US" dirty="0" smtClean="0"/>
          </a:p>
          <a:p>
            <a:r>
              <a:rPr lang="en-US" dirty="0" smtClean="0"/>
              <a:t>obesity </a:t>
            </a:r>
            <a:r>
              <a:rPr lang="en-US" dirty="0"/>
              <a:t>and </a:t>
            </a:r>
            <a:r>
              <a:rPr lang="en-US" dirty="0" smtClean="0"/>
              <a:t>diabetes </a:t>
            </a:r>
          </a:p>
          <a:p>
            <a:r>
              <a:rPr lang="en-US" dirty="0" smtClean="0"/>
              <a:t>male </a:t>
            </a:r>
            <a:r>
              <a:rPr lang="en-US" dirty="0"/>
              <a:t>and female reproductive </a:t>
            </a:r>
            <a:r>
              <a:rPr lang="en-US" dirty="0" smtClean="0"/>
              <a:t>disorders</a:t>
            </a:r>
          </a:p>
          <a:p>
            <a:r>
              <a:rPr lang="en-US" dirty="0" smtClean="0"/>
              <a:t> </a:t>
            </a:r>
            <a:r>
              <a:rPr lang="en-US" dirty="0"/>
              <a:t>hormone-sensitive cancers in </a:t>
            </a:r>
            <a:r>
              <a:rPr lang="en-US" dirty="0" smtClean="0"/>
              <a:t>females </a:t>
            </a:r>
          </a:p>
          <a:p>
            <a:r>
              <a:rPr lang="en-US" dirty="0" smtClean="0"/>
              <a:t>prostate cancer</a:t>
            </a:r>
          </a:p>
          <a:p>
            <a:r>
              <a:rPr lang="en-US" dirty="0" smtClean="0"/>
              <a:t>thyroid dysfunction</a:t>
            </a:r>
          </a:p>
          <a:p>
            <a:r>
              <a:rPr lang="en-US" dirty="0" smtClean="0"/>
              <a:t>neurodevelopmental disorders (AUTISM,ALZHEIMERS).</a:t>
            </a:r>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LIVER DETOXIFICATION</a:t>
            </a:r>
            <a:endParaRPr lang="en-US" dirty="0"/>
          </a:p>
        </p:txBody>
      </p:sp>
      <p:sp>
        <p:nvSpPr>
          <p:cNvPr id="3" name="Content Placeholder 2"/>
          <p:cNvSpPr>
            <a:spLocks noGrp="1"/>
          </p:cNvSpPr>
          <p:nvPr>
            <p:ph idx="1"/>
          </p:nvPr>
        </p:nvSpPr>
        <p:spPr/>
        <p:txBody>
          <a:bodyPr>
            <a:normAutofit/>
          </a:bodyPr>
          <a:lstStyle/>
          <a:p>
            <a:r>
              <a:rPr lang="en-US" sz="3600" dirty="0" smtClean="0"/>
              <a:t>Toxins can also be generated within our gastrointestinal tract due to dysbiosis.</a:t>
            </a:r>
            <a:endParaRPr lang="en-US" sz="3600" dirty="0"/>
          </a:p>
          <a:p>
            <a:r>
              <a:rPr lang="en-US" sz="3600" dirty="0"/>
              <a:t>Some are genetically poor detoxifiers </a:t>
            </a:r>
            <a:r>
              <a:rPr lang="en-US" sz="3600" dirty="0" smtClean="0"/>
              <a:t>e.g. </a:t>
            </a:r>
            <a:r>
              <a:rPr lang="en-US" sz="3600" dirty="0"/>
              <a:t>Gilbert’s syndrome</a:t>
            </a:r>
            <a:r>
              <a:rPr lang="en-US" sz="3600" dirty="0" smtClean="0"/>
              <a:t>.</a:t>
            </a:r>
          </a:p>
          <a:p>
            <a:r>
              <a:rPr lang="en-US" sz="3600" dirty="0" smtClean="0"/>
              <a:t>Certain prescribed medications inhibit liver detoxification.</a:t>
            </a:r>
          </a:p>
          <a:p>
            <a:pPr>
              <a:buNone/>
            </a:pP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Integrative Medicine?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Integrative </a:t>
            </a:r>
            <a:r>
              <a:rPr lang="en-US" dirty="0"/>
              <a:t>Medicine focuses on </a:t>
            </a:r>
            <a:r>
              <a:rPr lang="en-US" dirty="0" smtClean="0"/>
              <a:t>the </a:t>
            </a:r>
            <a:r>
              <a:rPr lang="en-US" dirty="0"/>
              <a:t>‘whole person,’ including:</a:t>
            </a:r>
          </a:p>
          <a:p>
            <a:r>
              <a:rPr lang="en-US" dirty="0"/>
              <a:t>Family history</a:t>
            </a:r>
          </a:p>
          <a:p>
            <a:r>
              <a:rPr lang="en-US" dirty="0"/>
              <a:t>Genetics</a:t>
            </a:r>
          </a:p>
          <a:p>
            <a:r>
              <a:rPr lang="en-US" dirty="0"/>
              <a:t>Diet</a:t>
            </a:r>
          </a:p>
          <a:p>
            <a:r>
              <a:rPr lang="en-US" dirty="0"/>
              <a:t>Nutritional deficiencies</a:t>
            </a:r>
          </a:p>
          <a:p>
            <a:r>
              <a:rPr lang="en-US" dirty="0"/>
              <a:t>Environment</a:t>
            </a:r>
          </a:p>
          <a:p>
            <a:r>
              <a:rPr lang="en-US" dirty="0"/>
              <a:t>Stress level</a:t>
            </a:r>
          </a:p>
          <a:p>
            <a:r>
              <a:rPr lang="en-US" dirty="0"/>
              <a:t>Energy level</a:t>
            </a:r>
          </a:p>
          <a:p>
            <a:r>
              <a:rPr lang="en-US" dirty="0"/>
              <a:t>Exercise regime</a:t>
            </a:r>
          </a:p>
          <a:p>
            <a:r>
              <a:rPr lang="en-US" dirty="0"/>
              <a:t>Sleep patterns</a:t>
            </a:r>
          </a:p>
          <a:p>
            <a:pPr>
              <a:buNone/>
            </a:pPr>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LIVER DETOXIFICATION</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dirty="0"/>
              <a:t>Signs you may need to detox ; </a:t>
            </a:r>
            <a:endParaRPr lang="en-US" dirty="0" smtClean="0"/>
          </a:p>
          <a:p>
            <a:r>
              <a:rPr lang="en-US" dirty="0" smtClean="0"/>
              <a:t>can’t </a:t>
            </a:r>
            <a:r>
              <a:rPr lang="en-US" dirty="0"/>
              <a:t>lose </a:t>
            </a:r>
            <a:r>
              <a:rPr lang="en-US" dirty="0" smtClean="0"/>
              <a:t>weight </a:t>
            </a:r>
          </a:p>
          <a:p>
            <a:r>
              <a:rPr lang="en-US" dirty="0" smtClean="0"/>
              <a:t>central obesity</a:t>
            </a:r>
          </a:p>
          <a:p>
            <a:r>
              <a:rPr lang="en-US" dirty="0" smtClean="0"/>
              <a:t>can’t </a:t>
            </a:r>
            <a:r>
              <a:rPr lang="en-US" dirty="0"/>
              <a:t>tolerate fatty </a:t>
            </a:r>
            <a:r>
              <a:rPr lang="en-US" dirty="0" smtClean="0"/>
              <a:t>foods</a:t>
            </a:r>
          </a:p>
          <a:p>
            <a:r>
              <a:rPr lang="en-US" dirty="0" smtClean="0"/>
              <a:t>gall </a:t>
            </a:r>
            <a:r>
              <a:rPr lang="en-US" dirty="0"/>
              <a:t>bladder </a:t>
            </a:r>
            <a:r>
              <a:rPr lang="en-US" dirty="0" smtClean="0"/>
              <a:t>problems</a:t>
            </a:r>
          </a:p>
          <a:p>
            <a:r>
              <a:rPr lang="en-US" dirty="0" smtClean="0"/>
              <a:t>liver pain </a:t>
            </a:r>
          </a:p>
          <a:p>
            <a:r>
              <a:rPr lang="en-US" dirty="0" smtClean="0"/>
              <a:t>heartburn </a:t>
            </a:r>
          </a:p>
          <a:p>
            <a:r>
              <a:rPr lang="en-US" dirty="0" smtClean="0"/>
              <a:t>rosacea</a:t>
            </a:r>
          </a:p>
          <a:p>
            <a:r>
              <a:rPr lang="en-US" dirty="0" smtClean="0"/>
              <a:t>fatigue</a:t>
            </a:r>
          </a:p>
          <a:p>
            <a:r>
              <a:rPr lang="en-US" dirty="0" smtClean="0"/>
              <a:t>depression</a:t>
            </a:r>
          </a:p>
          <a:p>
            <a:r>
              <a:rPr lang="en-US" dirty="0" smtClean="0"/>
              <a:t>dyslipidaemia </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Hormones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PCOS</a:t>
            </a:r>
          </a:p>
          <a:p>
            <a:r>
              <a:rPr lang="en-US" dirty="0"/>
              <a:t>Perimenopause</a:t>
            </a:r>
          </a:p>
          <a:p>
            <a:r>
              <a:rPr lang="en-US" dirty="0"/>
              <a:t>Menopause </a:t>
            </a:r>
            <a:endParaRPr lang="en-US" dirty="0" smtClean="0"/>
          </a:p>
          <a:p>
            <a:r>
              <a:rPr lang="en-AU" dirty="0" smtClean="0"/>
              <a:t>Andropause</a:t>
            </a:r>
            <a:endParaRPr lang="en-US" dirty="0"/>
          </a:p>
          <a:p>
            <a:r>
              <a:rPr lang="en-US" dirty="0"/>
              <a:t>Must have </a:t>
            </a:r>
            <a:r>
              <a:rPr lang="en-US" dirty="0" smtClean="0"/>
              <a:t>balanced hormonal  </a:t>
            </a:r>
            <a:r>
              <a:rPr lang="en-US" dirty="0"/>
              <a:t>system to achieve good health .</a:t>
            </a:r>
          </a:p>
          <a:p>
            <a:r>
              <a:rPr lang="en-US" dirty="0"/>
              <a:t>There is no magic hormone or combination of hormones that can be indiscriminately used by all women. Each woman is an individual and hormonal balance must be the ultimate goal for all women.</a:t>
            </a:r>
          </a:p>
          <a:p>
            <a:r>
              <a:rPr lang="en-US" dirty="0"/>
              <a:t>Blood tests , saliva tests , Dutch testing.</a:t>
            </a:r>
          </a:p>
          <a:p>
            <a:r>
              <a:rPr lang="en-US" dirty="0" smtClean="0"/>
              <a:t>Herbs, custom made nutrients and BHRT.</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Neurotransmitters</a:t>
            </a:r>
            <a:endParaRPr lang="en-US" dirty="0"/>
          </a:p>
        </p:txBody>
      </p:sp>
      <p:sp>
        <p:nvSpPr>
          <p:cNvPr id="3" name="Content Placeholder 2"/>
          <p:cNvSpPr>
            <a:spLocks noGrp="1"/>
          </p:cNvSpPr>
          <p:nvPr>
            <p:ph idx="1"/>
          </p:nvPr>
        </p:nvSpPr>
        <p:spPr/>
        <p:txBody>
          <a:bodyPr>
            <a:normAutofit/>
          </a:bodyPr>
          <a:lstStyle/>
          <a:p>
            <a:r>
              <a:rPr lang="en-US" dirty="0" smtClean="0"/>
              <a:t>Depression</a:t>
            </a:r>
          </a:p>
          <a:p>
            <a:r>
              <a:rPr lang="en-US" dirty="0" smtClean="0"/>
              <a:t>Anxiety</a:t>
            </a:r>
          </a:p>
          <a:p>
            <a:r>
              <a:rPr lang="en-US" dirty="0" smtClean="0"/>
              <a:t>Schizophrenia </a:t>
            </a:r>
          </a:p>
          <a:p>
            <a:r>
              <a:rPr lang="en-US" dirty="0" smtClean="0"/>
              <a:t>Bipolar</a:t>
            </a:r>
          </a:p>
          <a:p>
            <a:r>
              <a:rPr lang="en-US" dirty="0" smtClean="0"/>
              <a:t>Autism</a:t>
            </a:r>
          </a:p>
          <a:p>
            <a:r>
              <a:rPr lang="en-US" dirty="0" smtClean="0"/>
              <a:t>ADHD</a:t>
            </a:r>
          </a:p>
          <a:p>
            <a:r>
              <a:rPr lang="en-US" dirty="0" smtClean="0"/>
              <a:t>Alzheimer's </a:t>
            </a:r>
          </a:p>
          <a:p>
            <a:pPr algn="ctr">
              <a:buNone/>
            </a:pPr>
            <a:r>
              <a:rPr lang="en-US" dirty="0" smtClean="0"/>
              <a:t>CAN ALL BE TREATED NUTRITIONALLY</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Neurotransmitters</a:t>
            </a:r>
            <a:endParaRPr lang="en-US" dirty="0"/>
          </a:p>
        </p:txBody>
      </p:sp>
      <p:sp>
        <p:nvSpPr>
          <p:cNvPr id="3" name="Content Placeholder 2"/>
          <p:cNvSpPr>
            <a:spLocks noGrp="1"/>
          </p:cNvSpPr>
          <p:nvPr>
            <p:ph idx="1"/>
          </p:nvPr>
        </p:nvSpPr>
        <p:spPr/>
        <p:txBody>
          <a:bodyPr/>
          <a:lstStyle/>
          <a:p>
            <a:r>
              <a:rPr lang="en-US" dirty="0" smtClean="0"/>
              <a:t>Serotonin </a:t>
            </a:r>
          </a:p>
          <a:p>
            <a:r>
              <a:rPr lang="en-US" dirty="0" smtClean="0"/>
              <a:t>Dopamine </a:t>
            </a:r>
          </a:p>
          <a:p>
            <a:r>
              <a:rPr lang="en-US" dirty="0" smtClean="0"/>
              <a:t>Noradrenalin </a:t>
            </a:r>
          </a:p>
          <a:p>
            <a:r>
              <a:rPr lang="en-US" dirty="0" smtClean="0"/>
              <a:t>GABA </a:t>
            </a:r>
          </a:p>
          <a:p>
            <a:r>
              <a:rPr lang="en-US" dirty="0" smtClean="0"/>
              <a:t>Glutamate </a:t>
            </a:r>
          </a:p>
          <a:p>
            <a:r>
              <a:rPr lang="en-AU" dirty="0" smtClean="0"/>
              <a:t>Acetyl choline </a:t>
            </a:r>
            <a:endParaRPr lang="en-US" dirty="0" smtClean="0"/>
          </a:p>
          <a:p>
            <a:pPr algn="ctr">
              <a:buNone/>
            </a:pPr>
            <a:r>
              <a:rPr lang="en-US" dirty="0" smtClean="0"/>
              <a:t>CAN ALL BE BALANCED NUTRITIONALLY</a:t>
            </a:r>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Neurotransmitters</a:t>
            </a:r>
            <a:endParaRPr lang="en-US" dirty="0"/>
          </a:p>
        </p:txBody>
      </p:sp>
      <p:sp>
        <p:nvSpPr>
          <p:cNvPr id="3" name="Content Placeholder 2"/>
          <p:cNvSpPr>
            <a:spLocks noGrp="1"/>
          </p:cNvSpPr>
          <p:nvPr>
            <p:ph idx="1"/>
          </p:nvPr>
        </p:nvSpPr>
        <p:spPr/>
        <p:txBody>
          <a:bodyPr/>
          <a:lstStyle/>
          <a:p>
            <a:pPr algn="ctr">
              <a:buNone/>
            </a:pPr>
            <a:r>
              <a:rPr lang="en-US" dirty="0"/>
              <a:t>Correct </a:t>
            </a:r>
            <a:endParaRPr lang="en-US" dirty="0" smtClean="0"/>
          </a:p>
          <a:p>
            <a:r>
              <a:rPr lang="en-US" dirty="0" smtClean="0"/>
              <a:t>Methylation</a:t>
            </a:r>
          </a:p>
          <a:p>
            <a:r>
              <a:rPr lang="en-US" dirty="0"/>
              <a:t>P</a:t>
            </a:r>
            <a:r>
              <a:rPr lang="en-US" dirty="0" smtClean="0"/>
              <a:t>yrrole disorder </a:t>
            </a:r>
          </a:p>
          <a:p>
            <a:r>
              <a:rPr lang="en-US" dirty="0"/>
              <a:t>C</a:t>
            </a:r>
            <a:r>
              <a:rPr lang="en-US" dirty="0" smtClean="0"/>
              <a:t>opper </a:t>
            </a:r>
            <a:r>
              <a:rPr lang="en-US" dirty="0"/>
              <a:t>imbalances </a:t>
            </a:r>
            <a:endParaRPr lang="en-US" dirty="0" smtClean="0"/>
          </a:p>
          <a:p>
            <a:r>
              <a:rPr lang="en-US" dirty="0" smtClean="0"/>
              <a:t>Hormonal </a:t>
            </a:r>
            <a:r>
              <a:rPr lang="en-US" dirty="0"/>
              <a:t>imbalances </a:t>
            </a:r>
            <a:endParaRPr lang="en-US" dirty="0" smtClean="0"/>
          </a:p>
          <a:p>
            <a:r>
              <a:rPr lang="en-US" dirty="0" smtClean="0"/>
              <a:t>Cortisol </a:t>
            </a:r>
            <a:r>
              <a:rPr lang="en-US" dirty="0"/>
              <a:t>imbalances (reduce stress </a:t>
            </a:r>
            <a:r>
              <a:rPr lang="en-US" dirty="0" smtClean="0"/>
              <a:t>)</a:t>
            </a:r>
          </a:p>
          <a:p>
            <a:r>
              <a:rPr lang="en-US" dirty="0" smtClean="0"/>
              <a:t>Nutritional deficiencies e.g. iron</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Endocrine Function</a:t>
            </a:r>
            <a:endParaRPr lang="en-US" b="1" dirty="0"/>
          </a:p>
        </p:txBody>
      </p:sp>
      <p:sp>
        <p:nvSpPr>
          <p:cNvPr id="3" name="Content Placeholder 2"/>
          <p:cNvSpPr>
            <a:spLocks noGrp="1"/>
          </p:cNvSpPr>
          <p:nvPr>
            <p:ph idx="1"/>
          </p:nvPr>
        </p:nvSpPr>
        <p:spPr/>
        <p:txBody>
          <a:bodyPr>
            <a:normAutofit fontScale="40000" lnSpcReduction="20000"/>
          </a:bodyPr>
          <a:lstStyle/>
          <a:p>
            <a:pPr algn="ctr">
              <a:buNone/>
            </a:pPr>
            <a:r>
              <a:rPr lang="en-AU" sz="6000" b="1" dirty="0" smtClean="0"/>
              <a:t>Thyroid Health</a:t>
            </a:r>
          </a:p>
          <a:p>
            <a:endParaRPr lang="en-US" dirty="0" smtClean="0"/>
          </a:p>
          <a:p>
            <a:r>
              <a:rPr lang="en-US" sz="4200" dirty="0" smtClean="0"/>
              <a:t>Brain Fog</a:t>
            </a:r>
          </a:p>
          <a:p>
            <a:r>
              <a:rPr lang="en-US" sz="4200" dirty="0" smtClean="0"/>
              <a:t>High Cholesterol</a:t>
            </a:r>
          </a:p>
          <a:p>
            <a:r>
              <a:rPr lang="en-US" sz="4200" dirty="0" smtClean="0"/>
              <a:t>Heart Disease</a:t>
            </a:r>
          </a:p>
          <a:p>
            <a:r>
              <a:rPr lang="en-US" sz="4200" dirty="0" smtClean="0"/>
              <a:t>Constipation</a:t>
            </a:r>
          </a:p>
          <a:p>
            <a:r>
              <a:rPr lang="en-US" sz="4200" dirty="0" smtClean="0"/>
              <a:t>Dry Skin</a:t>
            </a:r>
          </a:p>
          <a:p>
            <a:r>
              <a:rPr lang="en-US" sz="4200" dirty="0" smtClean="0"/>
              <a:t>Frequently Feeling Cold</a:t>
            </a:r>
          </a:p>
          <a:p>
            <a:r>
              <a:rPr lang="en-US" sz="4200" dirty="0" smtClean="0"/>
              <a:t>Hair Loss</a:t>
            </a:r>
          </a:p>
          <a:p>
            <a:r>
              <a:rPr lang="en-US" sz="4200" dirty="0" smtClean="0"/>
              <a:t>Low Libido</a:t>
            </a:r>
          </a:p>
          <a:p>
            <a:r>
              <a:rPr lang="en-US" sz="4200" dirty="0" smtClean="0"/>
              <a:t>Depression</a:t>
            </a:r>
          </a:p>
          <a:p>
            <a:r>
              <a:rPr lang="en-US" sz="4200" dirty="0" smtClean="0"/>
              <a:t>Irregular Menstrual Cycle</a:t>
            </a:r>
          </a:p>
          <a:p>
            <a:r>
              <a:rPr lang="en-US" sz="4200" dirty="0" smtClean="0"/>
              <a:t>Muscle Aches/Fibromyalgia</a:t>
            </a:r>
          </a:p>
          <a:p>
            <a:r>
              <a:rPr lang="en-US" sz="4200" dirty="0" smtClean="0"/>
              <a:t>Joint Pain</a:t>
            </a:r>
          </a:p>
          <a:p>
            <a:r>
              <a:rPr lang="en-US" sz="4200" dirty="0" smtClean="0"/>
              <a:t>Poor Immunity</a:t>
            </a:r>
          </a:p>
          <a:p>
            <a:r>
              <a:rPr lang="en-US" sz="4200" dirty="0" smtClean="0"/>
              <a:t>Weight Gain</a:t>
            </a:r>
          </a:p>
          <a:p>
            <a:r>
              <a:rPr lang="en-US" sz="4200" dirty="0" smtClean="0"/>
              <a:t>Inability to Lose Weight Even With Exercise</a:t>
            </a:r>
          </a:p>
          <a:p>
            <a:pPr>
              <a:buNone/>
            </a:pPr>
            <a:endParaRPr lang="en-AU" dirty="0" smtClean="0"/>
          </a:p>
          <a:p>
            <a:endParaRPr lang="en-AU" dirty="0" smtClean="0"/>
          </a:p>
          <a:p>
            <a:pPr>
              <a:buNone/>
            </a:pPr>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ENDOCRINE FUNCTION</a:t>
            </a:r>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sz="4400" b="1" dirty="0" smtClean="0"/>
              <a:t>Thyroid health</a:t>
            </a:r>
          </a:p>
          <a:p>
            <a:r>
              <a:rPr lang="en-AU" dirty="0" smtClean="0"/>
              <a:t>TSH optimal range 1-2.5 (lab reference 0.5-3.5)</a:t>
            </a:r>
          </a:p>
          <a:p>
            <a:r>
              <a:rPr lang="en-US" dirty="0" smtClean="0"/>
              <a:t>TSH&gt;2 .5 linked with early death in one study.</a:t>
            </a:r>
          </a:p>
          <a:p>
            <a:r>
              <a:rPr lang="en-AU" dirty="0" smtClean="0"/>
              <a:t>Is TSH everything? Often not. </a:t>
            </a:r>
          </a:p>
          <a:p>
            <a:r>
              <a:rPr lang="en-AU" dirty="0" smtClean="0"/>
              <a:t>TSH stimulates the thyroid to produce thyroid hormone (90% T4 10% T3) and reflects circulating T4 levels (storage form). Iodine levels need to be adequate. </a:t>
            </a:r>
          </a:p>
          <a:p>
            <a:r>
              <a:rPr lang="en-AU" dirty="0" smtClean="0"/>
              <a:t>T4 needs to be converted to T3 (active form) in the periphery  and selenium and zinc levels need to be adequate.</a:t>
            </a:r>
          </a:p>
          <a:p>
            <a:r>
              <a:rPr lang="en-AU" dirty="0" smtClean="0"/>
              <a:t>Reverse T3 (dummy T3) inactive but competes with active T3 for receptor sites. Caused by inadequate selenium and stress (physical and emotional).</a:t>
            </a:r>
          </a:p>
          <a:p>
            <a:pPr lvl="0"/>
            <a:r>
              <a:rPr lang="en-US" dirty="0" smtClean="0"/>
              <a:t>Tyrosine, Iron, Vit A, Vit D, Progesterone are other important nutrients for thyroid health.</a:t>
            </a:r>
          </a:p>
          <a:p>
            <a:pPr>
              <a:buNone/>
            </a:pPr>
            <a:endParaRPr lang="en-AU" dirty="0" smtClean="0"/>
          </a:p>
          <a:p>
            <a:endParaRPr lang="en-AU" dirty="0" smtClean="0"/>
          </a:p>
          <a:p>
            <a:pPr>
              <a:buNone/>
            </a:pPr>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ENDOCRINE FUNCTION</a:t>
            </a:r>
            <a:endParaRPr lang="en-US" dirty="0"/>
          </a:p>
        </p:txBody>
      </p:sp>
      <p:sp>
        <p:nvSpPr>
          <p:cNvPr id="3" name="Content Placeholder 2"/>
          <p:cNvSpPr>
            <a:spLocks noGrp="1"/>
          </p:cNvSpPr>
          <p:nvPr>
            <p:ph idx="1"/>
          </p:nvPr>
        </p:nvSpPr>
        <p:spPr/>
        <p:txBody>
          <a:bodyPr>
            <a:normAutofit fontScale="70000" lnSpcReduction="20000"/>
          </a:bodyPr>
          <a:lstStyle/>
          <a:p>
            <a:pPr algn="ctr">
              <a:buNone/>
            </a:pPr>
            <a:r>
              <a:rPr lang="en-US" b="1" dirty="0" smtClean="0"/>
              <a:t>Thyroid health</a:t>
            </a:r>
          </a:p>
          <a:p>
            <a:pPr lvl="0">
              <a:buNone/>
            </a:pPr>
            <a:r>
              <a:rPr lang="en-US" dirty="0" smtClean="0"/>
              <a:t>Detrimental; </a:t>
            </a:r>
          </a:p>
          <a:p>
            <a:pPr lvl="0"/>
            <a:r>
              <a:rPr lang="en-US" dirty="0" smtClean="0"/>
              <a:t>toxins like chlorine, fluoride, bromine, </a:t>
            </a:r>
          </a:p>
          <a:p>
            <a:pPr lvl="0"/>
            <a:r>
              <a:rPr lang="en-US" dirty="0" smtClean="0"/>
              <a:t>heavy metals, </a:t>
            </a:r>
          </a:p>
          <a:p>
            <a:pPr lvl="0"/>
            <a:r>
              <a:rPr lang="en-AU" dirty="0" smtClean="0"/>
              <a:t>Smoking and etoh</a:t>
            </a:r>
            <a:endParaRPr lang="en-US" dirty="0" smtClean="0"/>
          </a:p>
          <a:p>
            <a:pPr lvl="0"/>
            <a:r>
              <a:rPr lang="en-US" dirty="0" smtClean="0"/>
              <a:t>pesticides, </a:t>
            </a:r>
          </a:p>
          <a:p>
            <a:pPr lvl="0"/>
            <a:r>
              <a:rPr lang="en-US" dirty="0" smtClean="0"/>
              <a:t>Inflammation/ infections,</a:t>
            </a:r>
          </a:p>
          <a:p>
            <a:pPr lvl="0"/>
            <a:r>
              <a:rPr lang="en-US" dirty="0" smtClean="0"/>
              <a:t>stress, </a:t>
            </a:r>
          </a:p>
          <a:p>
            <a:pPr lvl="0"/>
            <a:r>
              <a:rPr lang="en-US" dirty="0" smtClean="0"/>
              <a:t>medications (omeprazole, lithium, amiodarone),</a:t>
            </a:r>
          </a:p>
          <a:p>
            <a:pPr lvl="0"/>
            <a:r>
              <a:rPr lang="en-US" dirty="0" smtClean="0"/>
              <a:t>radiation, </a:t>
            </a:r>
          </a:p>
          <a:p>
            <a:pPr lvl="0"/>
            <a:r>
              <a:rPr lang="en-US" dirty="0" smtClean="0"/>
              <a:t>liver and kidney dysfunction, </a:t>
            </a:r>
          </a:p>
          <a:p>
            <a:pPr lvl="0"/>
            <a:r>
              <a:rPr lang="en-US" dirty="0" smtClean="0"/>
              <a:t>gluten, </a:t>
            </a:r>
          </a:p>
          <a:p>
            <a:pPr lvl="0"/>
            <a:r>
              <a:rPr lang="en-US" dirty="0" smtClean="0"/>
              <a:t>excessive cruciferous vegetables (hypothyroidism), </a:t>
            </a:r>
          </a:p>
          <a:p>
            <a:pPr lvl="0"/>
            <a:r>
              <a:rPr lang="en-US" dirty="0" smtClean="0"/>
              <a:t>soy .</a:t>
            </a:r>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ENDOCRINE FUNCTION</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sz="4100" b="1" dirty="0"/>
              <a:t>Adrenal Health </a:t>
            </a:r>
            <a:r>
              <a:rPr lang="en-US" dirty="0"/>
              <a:t>;</a:t>
            </a:r>
          </a:p>
          <a:p>
            <a:pPr lvl="0">
              <a:buNone/>
            </a:pPr>
            <a:r>
              <a:rPr lang="en-US" dirty="0"/>
              <a:t>Constant stress </a:t>
            </a:r>
            <a:r>
              <a:rPr lang="en-US" dirty="0" smtClean="0"/>
              <a:t>physical or emotional leads to long term activation of the ;</a:t>
            </a:r>
          </a:p>
          <a:p>
            <a:pPr lvl="0"/>
            <a:r>
              <a:rPr lang="en-US" dirty="0" smtClean="0"/>
              <a:t>sympathetic </a:t>
            </a:r>
            <a:r>
              <a:rPr lang="en-US" dirty="0"/>
              <a:t>nervous </a:t>
            </a:r>
            <a:r>
              <a:rPr lang="en-US" dirty="0" smtClean="0"/>
              <a:t>system</a:t>
            </a:r>
          </a:p>
          <a:p>
            <a:pPr lvl="0"/>
            <a:r>
              <a:rPr lang="en-US" dirty="0" smtClean="0"/>
              <a:t>cardiovascular system</a:t>
            </a:r>
          </a:p>
          <a:p>
            <a:pPr lvl="0"/>
            <a:r>
              <a:rPr lang="en-US" dirty="0" smtClean="0"/>
              <a:t>metabolic system </a:t>
            </a:r>
          </a:p>
          <a:p>
            <a:pPr lvl="0"/>
            <a:r>
              <a:rPr lang="en-US" dirty="0" smtClean="0"/>
              <a:t>immune system </a:t>
            </a:r>
          </a:p>
          <a:p>
            <a:pPr lvl="0"/>
            <a:r>
              <a:rPr lang="en-US" dirty="0" smtClean="0"/>
              <a:t>and </a:t>
            </a:r>
            <a:r>
              <a:rPr lang="en-US" dirty="0"/>
              <a:t>eventually depleted adrenal gland cortisol </a:t>
            </a:r>
            <a:r>
              <a:rPr lang="en-US" dirty="0" smtClean="0"/>
              <a:t>production and ability to handle stress.</a:t>
            </a:r>
          </a:p>
          <a:p>
            <a:pPr lvl="0"/>
            <a:r>
              <a:rPr lang="en-US" dirty="0" smtClean="0"/>
              <a:t>Other causes of body stress ; food intolerances, allergies, infections, inflammation, toxins (heavy metals), blood glucose imbalances, gut dysbiosis all effect the HPA axis</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ENDOCRINE FUNCTION</a:t>
            </a:r>
            <a:endParaRPr lang="en-US" dirty="0"/>
          </a:p>
        </p:txBody>
      </p:sp>
      <p:sp>
        <p:nvSpPr>
          <p:cNvPr id="3" name="Content Placeholder 2"/>
          <p:cNvSpPr>
            <a:spLocks noGrp="1"/>
          </p:cNvSpPr>
          <p:nvPr>
            <p:ph idx="1"/>
          </p:nvPr>
        </p:nvSpPr>
        <p:spPr/>
        <p:txBody>
          <a:bodyPr>
            <a:normAutofit fontScale="70000" lnSpcReduction="20000"/>
          </a:bodyPr>
          <a:lstStyle/>
          <a:p>
            <a:pPr lvl="0" algn="ctr">
              <a:buNone/>
            </a:pPr>
            <a:r>
              <a:rPr lang="en-AU" sz="5100" b="1" dirty="0" smtClean="0"/>
              <a:t>Adrenal Health </a:t>
            </a:r>
            <a:r>
              <a:rPr lang="en-US" dirty="0" smtClean="0"/>
              <a:t>.</a:t>
            </a:r>
          </a:p>
          <a:p>
            <a:pPr lvl="0">
              <a:buNone/>
            </a:pPr>
            <a:r>
              <a:rPr lang="en-US" dirty="0" smtClean="0"/>
              <a:t>HPA axis dysfunction associated conditions</a:t>
            </a:r>
          </a:p>
          <a:p>
            <a:r>
              <a:rPr lang="en-US" dirty="0" smtClean="0"/>
              <a:t>Burnout </a:t>
            </a:r>
          </a:p>
          <a:p>
            <a:r>
              <a:rPr lang="en-US" dirty="0" smtClean="0"/>
              <a:t>Chronic fatigue </a:t>
            </a:r>
          </a:p>
          <a:p>
            <a:r>
              <a:rPr lang="en-US" dirty="0" smtClean="0"/>
              <a:t>Fibromyalgia</a:t>
            </a:r>
          </a:p>
          <a:p>
            <a:r>
              <a:rPr lang="en-US" dirty="0" smtClean="0"/>
              <a:t>PMS</a:t>
            </a:r>
          </a:p>
          <a:p>
            <a:r>
              <a:rPr lang="en-US" dirty="0" smtClean="0"/>
              <a:t>Depression</a:t>
            </a:r>
          </a:p>
          <a:p>
            <a:r>
              <a:rPr lang="en-US" dirty="0" smtClean="0"/>
              <a:t>Brain fog</a:t>
            </a:r>
          </a:p>
          <a:p>
            <a:r>
              <a:rPr lang="en-AU" dirty="0" smtClean="0"/>
              <a:t>Diabetes</a:t>
            </a:r>
          </a:p>
          <a:p>
            <a:r>
              <a:rPr lang="en-AU" dirty="0" smtClean="0"/>
              <a:t>Addictions; food, drugs, etoh, smoking</a:t>
            </a:r>
          </a:p>
          <a:p>
            <a:r>
              <a:rPr lang="en-AU" dirty="0" smtClean="0"/>
              <a:t>Obesity</a:t>
            </a:r>
          </a:p>
          <a:p>
            <a:r>
              <a:rPr lang="en-AU" dirty="0" smtClean="0"/>
              <a:t>PTSD</a:t>
            </a:r>
          </a:p>
          <a:p>
            <a:r>
              <a:rPr lang="en-AU" dirty="0" smtClean="0"/>
              <a:t>Thyroid disorders</a:t>
            </a:r>
          </a:p>
          <a:p>
            <a:r>
              <a:rPr lang="en-AU" dirty="0" smtClean="0"/>
              <a:t>Autoimmune conditions </a:t>
            </a:r>
            <a:endParaRPr lang="en-US" dirty="0" smtClean="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b="1" dirty="0" smtClean="0"/>
              <a:t>DIET</a:t>
            </a:r>
            <a:endParaRPr lang="en-US" dirty="0"/>
          </a:p>
        </p:txBody>
      </p:sp>
      <p:sp>
        <p:nvSpPr>
          <p:cNvPr id="3" name="Content Placeholder 2"/>
          <p:cNvSpPr>
            <a:spLocks noGrp="1"/>
          </p:cNvSpPr>
          <p:nvPr>
            <p:ph idx="1"/>
          </p:nvPr>
        </p:nvSpPr>
        <p:spPr/>
        <p:txBody>
          <a:bodyPr/>
          <a:lstStyle/>
          <a:p>
            <a:pPr>
              <a:buNone/>
            </a:pPr>
            <a:r>
              <a:rPr lang="en-AU" dirty="0" smtClean="0"/>
              <a:t>Food as medicine ; phytonutrients, vitamins, minerals, fatty acids, fibre, antioxidants for;</a:t>
            </a:r>
            <a:endParaRPr lang="en-US" dirty="0" smtClean="0"/>
          </a:p>
          <a:p>
            <a:pPr lvl="0"/>
            <a:r>
              <a:rPr lang="en-US" dirty="0" smtClean="0"/>
              <a:t>Balanced hormones</a:t>
            </a:r>
          </a:p>
          <a:p>
            <a:pPr lvl="0"/>
            <a:r>
              <a:rPr lang="en-US" dirty="0" smtClean="0"/>
              <a:t>Stable blood sugar</a:t>
            </a:r>
          </a:p>
          <a:p>
            <a:pPr lvl="0"/>
            <a:r>
              <a:rPr lang="en-US" dirty="0" smtClean="0"/>
              <a:t>Controlled inflammation</a:t>
            </a:r>
          </a:p>
          <a:p>
            <a:pPr lvl="0"/>
            <a:r>
              <a:rPr lang="en-US" dirty="0" smtClean="0"/>
              <a:t>Effective detoxification</a:t>
            </a:r>
          </a:p>
          <a:p>
            <a:pPr lvl="0"/>
            <a:r>
              <a:rPr lang="en-US" dirty="0" smtClean="0"/>
              <a:t>An alkalized body</a:t>
            </a:r>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ENDOCRINE FUNCTION</a:t>
            </a:r>
            <a:endParaRPr lang="en-US" dirty="0"/>
          </a:p>
        </p:txBody>
      </p:sp>
      <p:sp>
        <p:nvSpPr>
          <p:cNvPr id="3" name="Content Placeholder 2"/>
          <p:cNvSpPr>
            <a:spLocks noGrp="1"/>
          </p:cNvSpPr>
          <p:nvPr>
            <p:ph idx="1"/>
          </p:nvPr>
        </p:nvSpPr>
        <p:spPr/>
        <p:txBody>
          <a:bodyPr/>
          <a:lstStyle/>
          <a:p>
            <a:pPr lvl="0" algn="ctr">
              <a:buNone/>
            </a:pPr>
            <a:r>
              <a:rPr lang="en-AU" b="1" dirty="0" smtClean="0"/>
              <a:t>Adrenal Health</a:t>
            </a:r>
            <a:endParaRPr lang="en-US" dirty="0" smtClean="0"/>
          </a:p>
          <a:p>
            <a:pPr lvl="0"/>
            <a:r>
              <a:rPr lang="en-US" dirty="0" smtClean="0"/>
              <a:t>Saliva testing for cortisol, Dutch testing .</a:t>
            </a:r>
          </a:p>
          <a:p>
            <a:pPr lvl="0"/>
            <a:r>
              <a:rPr lang="en-US" dirty="0" smtClean="0"/>
              <a:t>Lifestyle (mind-body) and dietary changes </a:t>
            </a:r>
          </a:p>
          <a:p>
            <a:pPr lvl="0"/>
            <a:r>
              <a:rPr lang="en-US" dirty="0" smtClean="0"/>
              <a:t>Nutrients; Tyrosine, B vitamins, Vit C, Magnesium, Adaptogenic herbs, DHEA, low dose cortisone, Progesterone, IV vitamins.</a:t>
            </a:r>
          </a:p>
          <a:p>
            <a:pPr>
              <a:buNone/>
            </a:pPr>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dirty="0" smtClean="0"/>
              <a:t>SPECIFIC </a:t>
            </a:r>
            <a:r>
              <a:rPr lang="en-US" b="1" dirty="0"/>
              <a:t>NUTRIENTS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All People are Unique</a:t>
            </a:r>
          </a:p>
          <a:p>
            <a:r>
              <a:rPr lang="en-US" dirty="0"/>
              <a:t>People are not ‘one size fits all,’ and neither are their diseases.</a:t>
            </a:r>
          </a:p>
          <a:p>
            <a:r>
              <a:rPr lang="en-US" dirty="0" smtClean="0"/>
              <a:t>An Integrative medicine </a:t>
            </a:r>
            <a:r>
              <a:rPr lang="en-US" dirty="0"/>
              <a:t>practitioner treats every patient as a unique and complex system</a:t>
            </a:r>
            <a:r>
              <a:rPr lang="en-US" dirty="0" smtClean="0"/>
              <a:t>.</a:t>
            </a:r>
          </a:p>
          <a:p>
            <a:r>
              <a:rPr lang="en-US" dirty="0" smtClean="0"/>
              <a:t>Something </a:t>
            </a:r>
            <a:r>
              <a:rPr lang="en-US" dirty="0"/>
              <a:t>that works for one patient may not work for another patient with the same disease</a:t>
            </a:r>
          </a:p>
          <a:p>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41</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DIET</a:t>
            </a:r>
            <a:endParaRPr lang="en-US" dirty="0"/>
          </a:p>
        </p:txBody>
      </p:sp>
      <p:sp>
        <p:nvSpPr>
          <p:cNvPr id="3" name="Content Placeholder 2"/>
          <p:cNvSpPr>
            <a:spLocks noGrp="1"/>
          </p:cNvSpPr>
          <p:nvPr>
            <p:ph idx="1"/>
          </p:nvPr>
        </p:nvSpPr>
        <p:spPr>
          <a:xfrm>
            <a:off x="539552" y="1484784"/>
            <a:ext cx="8147248" cy="4641379"/>
          </a:xfrm>
        </p:spPr>
        <p:txBody>
          <a:bodyPr>
            <a:normAutofit fontScale="55000" lnSpcReduction="20000"/>
          </a:bodyPr>
          <a:lstStyle/>
          <a:p>
            <a:pPr>
              <a:buNone/>
            </a:pPr>
            <a:r>
              <a:rPr lang="en-US" sz="6200" dirty="0"/>
              <a:t>In general, we recommend </a:t>
            </a:r>
            <a:endParaRPr lang="en-US" sz="6200" dirty="0" smtClean="0"/>
          </a:p>
          <a:p>
            <a:r>
              <a:rPr lang="en-US" sz="6200" dirty="0" smtClean="0"/>
              <a:t>organic</a:t>
            </a:r>
            <a:r>
              <a:rPr lang="en-US" sz="6200" dirty="0"/>
              <a:t>, fresh, whole food diet </a:t>
            </a:r>
            <a:endParaRPr lang="en-US" sz="6200" dirty="0" smtClean="0"/>
          </a:p>
          <a:p>
            <a:r>
              <a:rPr lang="en-US" sz="6200" dirty="0" smtClean="0"/>
              <a:t>no/minimal </a:t>
            </a:r>
            <a:r>
              <a:rPr lang="en-US" sz="6200" dirty="0"/>
              <a:t>refined flours and </a:t>
            </a:r>
            <a:r>
              <a:rPr lang="en-US" sz="6200" dirty="0" smtClean="0"/>
              <a:t>sugars</a:t>
            </a:r>
          </a:p>
          <a:p>
            <a:r>
              <a:rPr lang="en-US" sz="6200" dirty="0" smtClean="0"/>
              <a:t>no </a:t>
            </a:r>
            <a:r>
              <a:rPr lang="en-US" sz="6200" dirty="0"/>
              <a:t>processed foods, artificial additives, </a:t>
            </a:r>
            <a:r>
              <a:rPr lang="en-US" sz="6200" dirty="0" smtClean="0"/>
              <a:t>colorings </a:t>
            </a:r>
            <a:r>
              <a:rPr lang="en-US" sz="6200" dirty="0"/>
              <a:t>or preservatives. </a:t>
            </a:r>
          </a:p>
          <a:p>
            <a:r>
              <a:rPr lang="en-AU" sz="6200" dirty="0"/>
              <a:t>Eat a rainbow for antioxidants and phytonutrients ;  </a:t>
            </a:r>
            <a:r>
              <a:rPr lang="en-AU" sz="6200" dirty="0" smtClean="0"/>
              <a:t>anti- aging</a:t>
            </a:r>
            <a:endParaRPr lang="en-US" sz="6200"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DIET</a:t>
            </a:r>
            <a:endParaRPr lang="en-US" dirty="0"/>
          </a:p>
        </p:txBody>
      </p:sp>
      <p:sp>
        <p:nvSpPr>
          <p:cNvPr id="3" name="Content Placeholder 2"/>
          <p:cNvSpPr>
            <a:spLocks noGrp="1"/>
          </p:cNvSpPr>
          <p:nvPr>
            <p:ph idx="1"/>
          </p:nvPr>
        </p:nvSpPr>
        <p:spPr>
          <a:xfrm>
            <a:off x="539552" y="1484784"/>
            <a:ext cx="8147248" cy="4641379"/>
          </a:xfrm>
        </p:spPr>
        <p:txBody>
          <a:bodyPr>
            <a:normAutofit fontScale="70000" lnSpcReduction="20000"/>
          </a:bodyPr>
          <a:lstStyle/>
          <a:p>
            <a:pPr>
              <a:buNone/>
            </a:pPr>
            <a:r>
              <a:rPr lang="en-AU" sz="6200" b="1" dirty="0" smtClean="0"/>
              <a:t>Fibre</a:t>
            </a:r>
            <a:r>
              <a:rPr lang="en-AU" sz="6200" b="1" dirty="0"/>
              <a:t>; </a:t>
            </a:r>
            <a:r>
              <a:rPr lang="en-US" sz="6200" dirty="0"/>
              <a:t>30 grams of fibre per day lowers the risk </a:t>
            </a:r>
            <a:r>
              <a:rPr lang="en-US" sz="6200" dirty="0" smtClean="0"/>
              <a:t>of</a:t>
            </a:r>
          </a:p>
          <a:p>
            <a:r>
              <a:rPr lang="en-US" sz="6200" dirty="0" smtClean="0"/>
              <a:t> </a:t>
            </a:r>
            <a:r>
              <a:rPr lang="en-US" sz="6200" dirty="0"/>
              <a:t>cancer, </a:t>
            </a:r>
            <a:endParaRPr lang="en-US" sz="6200" dirty="0" smtClean="0"/>
          </a:p>
          <a:p>
            <a:r>
              <a:rPr lang="en-US" sz="6200" dirty="0" smtClean="0"/>
              <a:t>cardiovascular disease</a:t>
            </a:r>
          </a:p>
          <a:p>
            <a:r>
              <a:rPr lang="en-US" sz="6200" dirty="0" smtClean="0"/>
              <a:t>gastrointestinal disorders</a:t>
            </a:r>
          </a:p>
          <a:p>
            <a:r>
              <a:rPr lang="en-US" sz="6200" dirty="0" smtClean="0"/>
              <a:t>menstrual issues</a:t>
            </a:r>
          </a:p>
          <a:p>
            <a:r>
              <a:rPr lang="en-US" sz="6200" dirty="0" smtClean="0"/>
              <a:t>obesity.</a:t>
            </a:r>
            <a:endParaRPr lang="en-US" sz="6200"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DIET</a:t>
            </a:r>
            <a:endParaRPr lang="en-US" dirty="0"/>
          </a:p>
        </p:txBody>
      </p:sp>
      <p:sp>
        <p:nvSpPr>
          <p:cNvPr id="3" name="Content Placeholder 2"/>
          <p:cNvSpPr>
            <a:spLocks noGrp="1"/>
          </p:cNvSpPr>
          <p:nvPr>
            <p:ph idx="1"/>
          </p:nvPr>
        </p:nvSpPr>
        <p:spPr>
          <a:xfrm>
            <a:off x="539552" y="1484784"/>
            <a:ext cx="8147248" cy="4641379"/>
          </a:xfrm>
        </p:spPr>
        <p:txBody>
          <a:bodyPr>
            <a:normAutofit fontScale="32500" lnSpcReduction="20000"/>
          </a:bodyPr>
          <a:lstStyle/>
          <a:p>
            <a:pPr>
              <a:buNone/>
            </a:pPr>
            <a:r>
              <a:rPr lang="en-US" sz="12300" b="1" dirty="0" smtClean="0"/>
              <a:t>Vegetables</a:t>
            </a:r>
            <a:r>
              <a:rPr lang="en-US" sz="12300" b="1" dirty="0"/>
              <a:t>; </a:t>
            </a:r>
            <a:endParaRPr lang="en-US" sz="12300" b="1" dirty="0" smtClean="0"/>
          </a:p>
          <a:p>
            <a:r>
              <a:rPr lang="en-US" sz="6200" dirty="0" smtClean="0"/>
              <a:t>Low </a:t>
            </a:r>
            <a:r>
              <a:rPr lang="en-US" sz="6200" dirty="0"/>
              <a:t>in calories, </a:t>
            </a:r>
            <a:endParaRPr lang="en-US" sz="6200" dirty="0" smtClean="0"/>
          </a:p>
          <a:p>
            <a:r>
              <a:rPr lang="en-US" sz="6200" dirty="0" smtClean="0"/>
              <a:t>high </a:t>
            </a:r>
            <a:r>
              <a:rPr lang="en-US" sz="6200" dirty="0"/>
              <a:t>in antioxidants, </a:t>
            </a:r>
            <a:endParaRPr lang="en-US" sz="6200" dirty="0" smtClean="0"/>
          </a:p>
          <a:p>
            <a:r>
              <a:rPr lang="en-US" sz="6200" dirty="0" smtClean="0"/>
              <a:t>magnesium</a:t>
            </a:r>
            <a:r>
              <a:rPr lang="en-US" sz="6200" dirty="0"/>
              <a:t>, </a:t>
            </a:r>
            <a:endParaRPr lang="en-US" sz="6200" dirty="0" smtClean="0"/>
          </a:p>
          <a:p>
            <a:r>
              <a:rPr lang="en-US" sz="6200" dirty="0" smtClean="0"/>
              <a:t>potassium</a:t>
            </a:r>
            <a:r>
              <a:rPr lang="en-US" sz="6200" dirty="0"/>
              <a:t>, </a:t>
            </a:r>
            <a:endParaRPr lang="en-US" sz="6200" dirty="0" smtClean="0"/>
          </a:p>
          <a:p>
            <a:r>
              <a:rPr lang="en-US" sz="6200" dirty="0" smtClean="0"/>
              <a:t>iodine</a:t>
            </a:r>
            <a:r>
              <a:rPr lang="en-US" sz="6200" dirty="0"/>
              <a:t>, </a:t>
            </a:r>
            <a:endParaRPr lang="en-US" sz="6200" dirty="0" smtClean="0"/>
          </a:p>
          <a:p>
            <a:r>
              <a:rPr lang="en-US" sz="6200" dirty="0" smtClean="0"/>
              <a:t>fibre</a:t>
            </a:r>
            <a:r>
              <a:rPr lang="en-US" sz="6200" dirty="0"/>
              <a:t>, </a:t>
            </a:r>
            <a:endParaRPr lang="en-US" sz="6200" dirty="0" smtClean="0"/>
          </a:p>
          <a:p>
            <a:r>
              <a:rPr lang="en-US" sz="6200" dirty="0" smtClean="0"/>
              <a:t>phytonutrients</a:t>
            </a:r>
            <a:r>
              <a:rPr lang="en-US" sz="6200" dirty="0"/>
              <a:t>, </a:t>
            </a:r>
            <a:endParaRPr lang="en-US" sz="6200" dirty="0" smtClean="0"/>
          </a:p>
          <a:p>
            <a:r>
              <a:rPr lang="en-US" sz="6200" dirty="0" smtClean="0"/>
              <a:t>vitamin </a:t>
            </a:r>
            <a:r>
              <a:rPr lang="en-US" sz="6200" dirty="0"/>
              <a:t>C, and </a:t>
            </a:r>
            <a:endParaRPr lang="en-US" sz="6200" dirty="0" smtClean="0"/>
          </a:p>
          <a:p>
            <a:r>
              <a:rPr lang="en-US" sz="6200" dirty="0" smtClean="0"/>
              <a:t>vitamin </a:t>
            </a:r>
            <a:r>
              <a:rPr lang="en-US" sz="6200" dirty="0"/>
              <a:t>K. </a:t>
            </a:r>
            <a:endParaRPr lang="en-US" sz="6200" dirty="0" smtClean="0"/>
          </a:p>
          <a:p>
            <a:r>
              <a:rPr lang="en-US" sz="6200" dirty="0" smtClean="0"/>
              <a:t>Antiaging</a:t>
            </a:r>
            <a:r>
              <a:rPr lang="en-US" sz="6200" dirty="0"/>
              <a:t>, </a:t>
            </a:r>
            <a:endParaRPr lang="en-US" sz="6200" dirty="0" smtClean="0"/>
          </a:p>
          <a:p>
            <a:r>
              <a:rPr lang="en-US" sz="6200" dirty="0" smtClean="0"/>
              <a:t>alkalizing</a:t>
            </a:r>
            <a:r>
              <a:rPr lang="en-US" sz="6200" dirty="0"/>
              <a:t>, </a:t>
            </a:r>
            <a:endParaRPr lang="en-US" sz="6200" dirty="0" smtClean="0"/>
          </a:p>
          <a:p>
            <a:r>
              <a:rPr lang="en-US" sz="6200" dirty="0" smtClean="0"/>
              <a:t>detoxifying ,</a:t>
            </a:r>
          </a:p>
          <a:p>
            <a:r>
              <a:rPr lang="en-US" sz="6200" dirty="0" smtClean="0"/>
              <a:t>anti-inflammatory.</a:t>
            </a:r>
            <a:endParaRPr lang="en-US" sz="6200"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DIET</a:t>
            </a:r>
            <a:endParaRPr lang="en-US" dirty="0"/>
          </a:p>
        </p:txBody>
      </p:sp>
      <p:sp>
        <p:nvSpPr>
          <p:cNvPr id="3" name="Content Placeholder 2"/>
          <p:cNvSpPr>
            <a:spLocks noGrp="1"/>
          </p:cNvSpPr>
          <p:nvPr>
            <p:ph idx="1"/>
          </p:nvPr>
        </p:nvSpPr>
        <p:spPr>
          <a:xfrm>
            <a:off x="539552" y="1484784"/>
            <a:ext cx="8147248" cy="4641379"/>
          </a:xfrm>
        </p:spPr>
        <p:txBody>
          <a:bodyPr>
            <a:normAutofit fontScale="47500" lnSpcReduction="20000"/>
          </a:bodyPr>
          <a:lstStyle/>
          <a:p>
            <a:pPr>
              <a:buNone/>
            </a:pPr>
            <a:r>
              <a:rPr lang="en-US" sz="8400" b="1" dirty="0" smtClean="0"/>
              <a:t>Omega 3; </a:t>
            </a:r>
            <a:r>
              <a:rPr lang="en-US" sz="6200" dirty="0" smtClean="0"/>
              <a:t>e.g. fish, nuts and seeds (chia and flax). </a:t>
            </a:r>
          </a:p>
          <a:p>
            <a:r>
              <a:rPr lang="en-US" sz="6200" dirty="0" smtClean="0"/>
              <a:t>Anti- </a:t>
            </a:r>
            <a:r>
              <a:rPr lang="en-US" sz="6200" dirty="0"/>
              <a:t>inflammatory, </a:t>
            </a:r>
            <a:endParaRPr lang="en-US" sz="6200" dirty="0" smtClean="0"/>
          </a:p>
          <a:p>
            <a:r>
              <a:rPr lang="en-US" sz="6200" dirty="0" smtClean="0"/>
              <a:t>hormone </a:t>
            </a:r>
            <a:r>
              <a:rPr lang="en-US" sz="6200" dirty="0"/>
              <a:t>balance, </a:t>
            </a:r>
            <a:endParaRPr lang="en-US" sz="6200" dirty="0" smtClean="0"/>
          </a:p>
          <a:p>
            <a:r>
              <a:rPr lang="en-US" sz="6200" dirty="0" smtClean="0"/>
              <a:t>anti-cancer</a:t>
            </a:r>
            <a:r>
              <a:rPr lang="en-US" sz="6200" dirty="0"/>
              <a:t>, </a:t>
            </a:r>
            <a:endParaRPr lang="en-US" sz="6200" dirty="0" smtClean="0"/>
          </a:p>
          <a:p>
            <a:r>
              <a:rPr lang="en-US" sz="6200" dirty="0" smtClean="0"/>
              <a:t>promote </a:t>
            </a:r>
            <a:r>
              <a:rPr lang="en-US" sz="6200" dirty="0"/>
              <a:t>healing, </a:t>
            </a:r>
            <a:r>
              <a:rPr lang="en-US" sz="6200" dirty="0" smtClean="0"/>
              <a:t> </a:t>
            </a:r>
          </a:p>
          <a:p>
            <a:r>
              <a:rPr lang="en-US" sz="6200" dirty="0" smtClean="0"/>
              <a:t>boost </a:t>
            </a:r>
            <a:r>
              <a:rPr lang="en-US" sz="6200" dirty="0"/>
              <a:t>cognition. </a:t>
            </a:r>
            <a:endParaRPr lang="en-US" sz="6200" dirty="0" smtClean="0"/>
          </a:p>
          <a:p>
            <a:r>
              <a:rPr lang="en-US" sz="6200" dirty="0" smtClean="0"/>
              <a:t>Avocado </a:t>
            </a:r>
            <a:r>
              <a:rPr lang="en-US" sz="6200" dirty="0"/>
              <a:t>oil, coconut oil, extra virgin olive oil, ghee, and grass-fed butter are other healthy fats</a:t>
            </a:r>
            <a:r>
              <a:rPr lang="en-US" sz="6200" dirty="0" smtClean="0"/>
              <a:t>.</a:t>
            </a:r>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DIET</a:t>
            </a:r>
            <a:endParaRPr lang="en-US" dirty="0"/>
          </a:p>
        </p:txBody>
      </p:sp>
      <p:sp>
        <p:nvSpPr>
          <p:cNvPr id="3" name="Content Placeholder 2"/>
          <p:cNvSpPr>
            <a:spLocks noGrp="1"/>
          </p:cNvSpPr>
          <p:nvPr>
            <p:ph idx="1"/>
          </p:nvPr>
        </p:nvSpPr>
        <p:spPr>
          <a:xfrm>
            <a:off x="539552" y="1484784"/>
            <a:ext cx="8147248" cy="4641379"/>
          </a:xfrm>
        </p:spPr>
        <p:txBody>
          <a:bodyPr>
            <a:normAutofit fontScale="85000" lnSpcReduction="10000"/>
          </a:bodyPr>
          <a:lstStyle/>
          <a:p>
            <a:r>
              <a:rPr lang="en-US" sz="6200" dirty="0" smtClean="0"/>
              <a:t>Organic, Grass-fed Animals and eggs.</a:t>
            </a:r>
          </a:p>
          <a:p>
            <a:r>
              <a:rPr lang="en-AU" sz="6200" dirty="0" smtClean="0"/>
              <a:t>Drink water 2-3 L per day . appetite suppressing, detoxifying ,  alkalising </a:t>
            </a:r>
            <a:endParaRPr lang="en-US" sz="6200" dirty="0" smtClean="0"/>
          </a:p>
          <a:p>
            <a:pPr>
              <a:buNone/>
            </a:pPr>
            <a:endParaRPr lang="en-US" dirty="0"/>
          </a:p>
        </p:txBody>
      </p:sp>
      <p:sp>
        <p:nvSpPr>
          <p:cNvPr id="4" name="Footer Placeholder 3"/>
          <p:cNvSpPr>
            <a:spLocks noGrp="1"/>
          </p:cNvSpPr>
          <p:nvPr>
            <p:ph type="ftr" sz="quarter" idx="11"/>
          </p:nvPr>
        </p:nvSpPr>
        <p:spPr/>
        <p:txBody>
          <a:bodyPr/>
          <a:lstStyle/>
          <a:p>
            <a:r>
              <a:rPr lang="en-US" dirty="0" smtClean="0"/>
              <a:t>Dr Inanch Mehmet Bsc MED MBBS FRACGP</a:t>
            </a:r>
            <a:endParaRPr lang="en-US" dirty="0"/>
          </a:p>
        </p:txBody>
      </p:sp>
      <p:sp>
        <p:nvSpPr>
          <p:cNvPr id="5" name="Slide Number Placeholder 4"/>
          <p:cNvSpPr>
            <a:spLocks noGrp="1"/>
          </p:cNvSpPr>
          <p:nvPr>
            <p:ph type="sldNum" sz="quarter" idx="12"/>
          </p:nvPr>
        </p:nvSpPr>
        <p:spPr/>
        <p:txBody>
          <a:bodyPr/>
          <a:lstStyle/>
          <a:p>
            <a:fld id="{11CB563E-0312-44A8-ADB5-381C4FB05756}"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509</TotalTime>
  <Words>2081</Words>
  <Application>Microsoft Office PowerPoint</Application>
  <PresentationFormat>On-screen Show (4:3)</PresentationFormat>
  <Paragraphs>427</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Apex</vt:lpstr>
      <vt:lpstr>An Approach to Integrative Management</vt:lpstr>
      <vt:lpstr>Why Integrative Medicine?</vt:lpstr>
      <vt:lpstr>Why Integrative Medicine?</vt:lpstr>
      <vt:lpstr>DIET</vt:lpstr>
      <vt:lpstr>DIET</vt:lpstr>
      <vt:lpstr>DIET</vt:lpstr>
      <vt:lpstr>DIET</vt:lpstr>
      <vt:lpstr>DIET</vt:lpstr>
      <vt:lpstr>DIET</vt:lpstr>
      <vt:lpstr>DIET</vt:lpstr>
      <vt:lpstr>Allergy and food sensitivities</vt:lpstr>
      <vt:lpstr>Allergy and food sensitivities</vt:lpstr>
      <vt:lpstr>Allergy and food sensitivities</vt:lpstr>
      <vt:lpstr>Digestion</vt:lpstr>
      <vt:lpstr>Digestion</vt:lpstr>
      <vt:lpstr>Digestion</vt:lpstr>
      <vt:lpstr>Gut Dysbiosis</vt:lpstr>
      <vt:lpstr>Gut Dysbiosis</vt:lpstr>
      <vt:lpstr>Gut Dysbiosis</vt:lpstr>
      <vt:lpstr>Gut Dysbiosis</vt:lpstr>
      <vt:lpstr>  EFA Balance  </vt:lpstr>
      <vt:lpstr>  EFA Balance  </vt:lpstr>
      <vt:lpstr>EFA Balance</vt:lpstr>
      <vt:lpstr>ANTIOXIDANTS</vt:lpstr>
      <vt:lpstr>ANTIOXIDANTS</vt:lpstr>
      <vt:lpstr>ANTIOXIDANTS</vt:lpstr>
      <vt:lpstr>LIVER DETOXIFICATION</vt:lpstr>
      <vt:lpstr>LIVER DETOXIFICATION</vt:lpstr>
      <vt:lpstr>LIVER DETOXIFICATION</vt:lpstr>
      <vt:lpstr>LIVER DETOXIFICATION</vt:lpstr>
      <vt:lpstr>Hormones</vt:lpstr>
      <vt:lpstr>Neurotransmitters</vt:lpstr>
      <vt:lpstr>Neurotransmitters</vt:lpstr>
      <vt:lpstr>Neurotransmitters</vt:lpstr>
      <vt:lpstr>Endocrine Function</vt:lpstr>
      <vt:lpstr>ENDOCRINE FUNCTION</vt:lpstr>
      <vt:lpstr>ENDOCRINE FUNCTION</vt:lpstr>
      <vt:lpstr>ENDOCRINE FUNCTION</vt:lpstr>
      <vt:lpstr>ENDOCRINE FUNCTION</vt:lpstr>
      <vt:lpstr>ENDOCRINE FUNCTION</vt:lpstr>
      <vt:lpstr> SPECIFIC NUTRIENTS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Approach to Integrative Treatment</dc:title>
  <dc:creator>Windows User</dc:creator>
  <cp:lastModifiedBy>Windows User</cp:lastModifiedBy>
  <cp:revision>60</cp:revision>
  <dcterms:created xsi:type="dcterms:W3CDTF">2018-05-06T08:30:43Z</dcterms:created>
  <dcterms:modified xsi:type="dcterms:W3CDTF">2018-10-06T07:34:56Z</dcterms:modified>
</cp:coreProperties>
</file>